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58"/>
  </p:notesMasterIdLst>
  <p:handoutMasterIdLst>
    <p:handoutMasterId r:id="rId59"/>
  </p:handoutMasterIdLst>
  <p:sldIdLst>
    <p:sldId id="257" r:id="rId2"/>
    <p:sldId id="261" r:id="rId3"/>
    <p:sldId id="258" r:id="rId4"/>
    <p:sldId id="307" r:id="rId5"/>
    <p:sldId id="292" r:id="rId6"/>
    <p:sldId id="259" r:id="rId7"/>
    <p:sldId id="264" r:id="rId8"/>
    <p:sldId id="293" r:id="rId9"/>
    <p:sldId id="294" r:id="rId10"/>
    <p:sldId id="295" r:id="rId11"/>
    <p:sldId id="272" r:id="rId12"/>
    <p:sldId id="265" r:id="rId13"/>
    <p:sldId id="296" r:id="rId14"/>
    <p:sldId id="273" r:id="rId15"/>
    <p:sldId id="297" r:id="rId16"/>
    <p:sldId id="274" r:id="rId17"/>
    <p:sldId id="281" r:id="rId18"/>
    <p:sldId id="284" r:id="rId19"/>
    <p:sldId id="285" r:id="rId20"/>
    <p:sldId id="286" r:id="rId21"/>
    <p:sldId id="298" r:id="rId22"/>
    <p:sldId id="300" r:id="rId23"/>
    <p:sldId id="299" r:id="rId24"/>
    <p:sldId id="301" r:id="rId25"/>
    <p:sldId id="266" r:id="rId26"/>
    <p:sldId id="309" r:id="rId27"/>
    <p:sldId id="288" r:id="rId28"/>
    <p:sldId id="310" r:id="rId29"/>
    <p:sldId id="311" r:id="rId30"/>
    <p:sldId id="302" r:id="rId31"/>
    <p:sldId id="304" r:id="rId32"/>
    <p:sldId id="303" r:id="rId33"/>
    <p:sldId id="289" r:id="rId34"/>
    <p:sldId id="313" r:id="rId35"/>
    <p:sldId id="312" r:id="rId36"/>
    <p:sldId id="315" r:id="rId37"/>
    <p:sldId id="314" r:id="rId38"/>
    <p:sldId id="305" r:id="rId39"/>
    <p:sldId id="287" r:id="rId40"/>
    <p:sldId id="267" r:id="rId41"/>
    <p:sldId id="316" r:id="rId42"/>
    <p:sldId id="317" r:id="rId43"/>
    <p:sldId id="268" r:id="rId44"/>
    <p:sldId id="263" r:id="rId45"/>
    <p:sldId id="306" r:id="rId46"/>
    <p:sldId id="262" r:id="rId47"/>
    <p:sldId id="291" r:id="rId48"/>
    <p:sldId id="308" r:id="rId49"/>
    <p:sldId id="290" r:id="rId50"/>
    <p:sldId id="271" r:id="rId51"/>
    <p:sldId id="260" r:id="rId52"/>
    <p:sldId id="275" r:id="rId53"/>
    <p:sldId id="276" r:id="rId54"/>
    <p:sldId id="277" r:id="rId55"/>
    <p:sldId id="278" r:id="rId56"/>
    <p:sldId id="270" r:id="rId57"/>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78348" autoAdjust="0"/>
  </p:normalViewPr>
  <p:slideViewPr>
    <p:cSldViewPr snapToGrid="0" showGuides="1">
      <p:cViewPr varScale="1">
        <p:scale>
          <a:sx n="81" d="100"/>
          <a:sy n="81" d="100"/>
        </p:scale>
        <p:origin x="120" y="1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0" d="100"/>
          <a:sy n="80" d="100"/>
        </p:scale>
        <p:origin x="204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037040-C4A4-4E20-837A-28C7D2D9D619}"/>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F92929A-29BD-4AD7-90C3-CD6FB1707941}"/>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089B037B-5EAC-44DD-B37A-A98F60DEA1AE}" type="datetimeFigureOut">
              <a:rPr lang="en-US" smtClean="0"/>
              <a:t>9/14/2022</a:t>
            </a:fld>
            <a:endParaRPr lang="en-US"/>
          </a:p>
        </p:txBody>
      </p:sp>
      <p:sp>
        <p:nvSpPr>
          <p:cNvPr id="4" name="Footer Placeholder 3">
            <a:extLst>
              <a:ext uri="{FF2B5EF4-FFF2-40B4-BE49-F238E27FC236}">
                <a16:creationId xmlns:a16="http://schemas.microsoft.com/office/drawing/2014/main" id="{13F65C9F-82FB-42AC-8A4C-CECA7A171FE6}"/>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2FB4430-9353-4CD5-85FE-71CD3D83D0F0}"/>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1E766FA4-C26C-441E-B1E1-D7E64FF2D8E8}" type="slidenum">
              <a:rPr lang="en-US" smtClean="0"/>
              <a:t>‹#›</a:t>
            </a:fld>
            <a:endParaRPr lang="en-US"/>
          </a:p>
        </p:txBody>
      </p:sp>
    </p:spTree>
    <p:extLst>
      <p:ext uri="{BB962C8B-B14F-4D97-AF65-F5344CB8AC3E}">
        <p14:creationId xmlns:p14="http://schemas.microsoft.com/office/powerpoint/2010/main" val="10168661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Notes Placeholder 4"/>
          <p:cNvSpPr>
            <a:spLocks noGrp="1"/>
          </p:cNvSpPr>
          <p:nvPr>
            <p:ph type="body" sz="quarter" idx="3"/>
          </p:nvPr>
        </p:nvSpPr>
        <p:spPr>
          <a:xfrm>
            <a:off x="701040" y="4648200"/>
            <a:ext cx="5608320" cy="3486152"/>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Image Placeholder 7">
            <a:extLst>
              <a:ext uri="{FF2B5EF4-FFF2-40B4-BE49-F238E27FC236}">
                <a16:creationId xmlns:a16="http://schemas.microsoft.com/office/drawing/2014/main" id="{81BDC923-B683-4D00-9307-AF1C9FEF95CD}"/>
              </a:ext>
            </a:extLst>
          </p:cNvPr>
          <p:cNvSpPr>
            <a:spLocks noGrp="1" noRot="1" noChangeAspect="1"/>
          </p:cNvSpPr>
          <p:nvPr>
            <p:ph type="sldImg" idx="2"/>
          </p:nvPr>
        </p:nvSpPr>
        <p:spPr>
          <a:xfrm>
            <a:off x="2486359" y="588806"/>
            <a:ext cx="2037682" cy="1146486"/>
          </a:xfrm>
          <a:prstGeom prst="rect">
            <a:avLst/>
          </a:prstGeom>
          <a:noFill/>
          <a:ln w="12700">
            <a:solidFill>
              <a:prstClr val="black"/>
            </a:solidFill>
          </a:ln>
        </p:spPr>
        <p:txBody>
          <a:bodyPr vert="horz" lIns="91440" tIns="45720" rIns="91440" bIns="45720" rtlCol="0" anchor="ctr"/>
          <a:lstStyle/>
          <a:p>
            <a:endParaRPr lang="en-US"/>
          </a:p>
        </p:txBody>
      </p:sp>
      <p:sp>
        <p:nvSpPr>
          <p:cNvPr id="9" name="Header Placeholder 8">
            <a:extLst>
              <a:ext uri="{FF2B5EF4-FFF2-40B4-BE49-F238E27FC236}">
                <a16:creationId xmlns:a16="http://schemas.microsoft.com/office/drawing/2014/main" id="{1EE4F922-BA1B-4E0E-A512-1EF65A483236}"/>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10" name="Date Placeholder 9">
            <a:extLst>
              <a:ext uri="{FF2B5EF4-FFF2-40B4-BE49-F238E27FC236}">
                <a16:creationId xmlns:a16="http://schemas.microsoft.com/office/drawing/2014/main" id="{D3D07FB5-BB8F-47A7-B614-0E2CF44D927F}"/>
              </a:ext>
            </a:extLst>
          </p:cNvPr>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3791393A-D605-4834-B13B-928F575B0432}" type="datetimeFigureOut">
              <a:rPr lang="en-US" smtClean="0"/>
              <a:t>9/14/2022</a:t>
            </a:fld>
            <a:endParaRPr lang="en-US"/>
          </a:p>
        </p:txBody>
      </p:sp>
      <p:sp>
        <p:nvSpPr>
          <p:cNvPr id="11" name="Footer Placeholder 10">
            <a:extLst>
              <a:ext uri="{FF2B5EF4-FFF2-40B4-BE49-F238E27FC236}">
                <a16:creationId xmlns:a16="http://schemas.microsoft.com/office/drawing/2014/main" id="{877BA86F-8831-433B-ABCC-EA5089BE783F}"/>
              </a:ext>
            </a:extLst>
          </p:cNvPr>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12" name="Slide Number Placeholder 11">
            <a:extLst>
              <a:ext uri="{FF2B5EF4-FFF2-40B4-BE49-F238E27FC236}">
                <a16:creationId xmlns:a16="http://schemas.microsoft.com/office/drawing/2014/main" id="{03C66030-9EFE-4F6A-9DE4-E3015BFE23FF}"/>
              </a:ext>
            </a:extLst>
          </p:cNvPr>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AA5F9E6C-DAD6-48B1-9567-0736B1DBB65B}" type="slidenum">
              <a:rPr lang="en-US" smtClean="0"/>
              <a:t>‹#›</a:t>
            </a:fld>
            <a:endParaRPr lang="en-US"/>
          </a:p>
        </p:txBody>
      </p:sp>
    </p:spTree>
    <p:extLst>
      <p:ext uri="{BB962C8B-B14F-4D97-AF65-F5344CB8AC3E}">
        <p14:creationId xmlns:p14="http://schemas.microsoft.com/office/powerpoint/2010/main" val="2072851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01040" y="563628"/>
            <a:ext cx="5608320" cy="3660459"/>
          </a:xfrm>
        </p:spPr>
        <p:txBody>
          <a:bodyPr/>
          <a:lstStyle/>
          <a:p>
            <a:pPr marL="232943" indent="-232943" defTabSz="931774">
              <a:buFontTx/>
              <a:buAutoNum type="arabicPeriod"/>
              <a:defRPr/>
            </a:pPr>
            <a:r>
              <a:rPr lang="en-US" dirty="0"/>
              <a:t>Western larch (</a:t>
            </a:r>
            <a:r>
              <a:rPr lang="en-US" dirty="0" err="1"/>
              <a:t>Larix</a:t>
            </a:r>
            <a:r>
              <a:rPr lang="en-US" dirty="0"/>
              <a:t> </a:t>
            </a:r>
            <a:r>
              <a:rPr lang="en-US" dirty="0" err="1"/>
              <a:t>occidentalis</a:t>
            </a:r>
            <a:r>
              <a:rPr lang="en-US" dirty="0"/>
              <a:t>) is a deciduous conifer that grows exclusively within the inland northwestern region of North America. </a:t>
            </a:r>
          </a:p>
          <a:p>
            <a:pPr marL="698830" lvl="1" indent="-232943" defTabSz="931774">
              <a:buFontTx/>
              <a:buAutoNum type="arabicPeriod"/>
              <a:defRPr/>
            </a:pPr>
            <a:r>
              <a:rPr lang="en-US" dirty="0"/>
              <a:t>It is akin to </a:t>
            </a:r>
            <a:r>
              <a:rPr lang="en-US" dirty="0" err="1"/>
              <a:t>Larix</a:t>
            </a:r>
            <a:r>
              <a:rPr lang="en-US" dirty="0"/>
              <a:t> </a:t>
            </a:r>
            <a:r>
              <a:rPr lang="en-US" dirty="0" err="1"/>
              <a:t>laricina</a:t>
            </a:r>
            <a:r>
              <a:rPr lang="en-US" dirty="0"/>
              <a:t>, or eastern larch, however unlike its eastern counterpart, western larch holds considerable timber value. </a:t>
            </a:r>
          </a:p>
          <a:p>
            <a:pPr marL="232943" indent="-232943" defTabSz="931774">
              <a:buFontTx/>
              <a:buAutoNum type="arabicPeriod"/>
              <a:defRPr/>
            </a:pPr>
            <a:r>
              <a:rPr lang="en-US" dirty="0"/>
              <a:t>It generally grows tall and straight and can grow to large diameters with heights well over 100 feet. its lumber is mixed with that of </a:t>
            </a:r>
            <a:r>
              <a:rPr lang="en-US" dirty="0" err="1"/>
              <a:t>douglas</a:t>
            </a:r>
            <a:r>
              <a:rPr lang="en-US" dirty="0"/>
              <a:t>-fir, which speaks to its value.</a:t>
            </a:r>
          </a:p>
          <a:p>
            <a:pPr marL="232943" indent="-232943" defTabSz="931774">
              <a:buFontTx/>
              <a:buAutoNum type="arabicPeriod"/>
              <a:defRPr/>
            </a:pPr>
            <a:r>
              <a:rPr lang="en-US" dirty="0"/>
              <a:t>Western larch grows across elevations and conditions from valley bottoms to ridgetops. </a:t>
            </a:r>
          </a:p>
          <a:p>
            <a:pPr marL="232943" indent="-232943" defTabSz="931774">
              <a:buFontTx/>
              <a:buAutoNum type="arabicPeriod"/>
              <a:defRPr/>
            </a:pPr>
            <a:r>
              <a:rPr lang="en-US" dirty="0"/>
              <a:t>It is also very intolerant of shade, has thick bark, and establishes prolifically after fire in mineral soil, making it both fire resistant and resilient. </a:t>
            </a:r>
          </a:p>
          <a:p>
            <a:pPr marL="174708" indent="-174708">
              <a:buFontTx/>
              <a:buChar char="-"/>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1</a:t>
            </a:fld>
            <a:endParaRPr lang="en-US"/>
          </a:p>
        </p:txBody>
      </p:sp>
    </p:spTree>
    <p:extLst>
      <p:ext uri="{BB962C8B-B14F-4D97-AF65-F5344CB8AC3E}">
        <p14:creationId xmlns:p14="http://schemas.microsoft.com/office/powerpoint/2010/main" val="1085566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01040" y="461210"/>
            <a:ext cx="5608320" cy="8634664"/>
          </a:xfrm>
        </p:spPr>
        <p:txBody>
          <a:bodyPr/>
          <a:lstStyle/>
          <a:p>
            <a:pPr marL="232943" indent="-232943">
              <a:buAutoNum type="arabicPeriod"/>
            </a:pPr>
            <a:r>
              <a:rPr lang="en-US" dirty="0"/>
              <a:t>To describe how western larch growth varies, I used a data set that consists of repeat-measurements on trees in various stands on national forest lands that were initially measured in the 1980’s. The locations of theses stands were throughout the northwestern corner of Montana, as shown by red dots on the map. </a:t>
            </a:r>
          </a:p>
          <a:p>
            <a:pPr marL="698830" lvl="1" indent="-232943" defTabSz="931774">
              <a:buFontTx/>
              <a:buAutoNum type="arabicPeriod"/>
              <a:defRPr/>
            </a:pPr>
            <a:r>
              <a:rPr lang="en-US" dirty="0"/>
              <a:t>Each of these stands were measured 4 or 5 times between 1980 and 2021 and the time between measurements was highly irregular throughout this period. </a:t>
            </a:r>
          </a:p>
          <a:p>
            <a:pPr marL="698830" lvl="1" indent="-232943">
              <a:buAutoNum type="arabicPeriod"/>
            </a:pPr>
            <a:r>
              <a:rPr lang="en-US" dirty="0"/>
              <a:t>These stands are a subset of a much larger data set that spans the inland northwest. </a:t>
            </a:r>
          </a:p>
          <a:p>
            <a:pPr marL="698830" lvl="1" indent="-232943">
              <a:buAutoNum type="arabicPeriod"/>
            </a:pPr>
            <a:r>
              <a:rPr lang="en-US" dirty="0"/>
              <a:t>Data collection occurred on these stands in 2021 specifically because they had a high proportion of western larch at the most recent measurement. </a:t>
            </a:r>
          </a:p>
          <a:p>
            <a:pPr marL="698830" lvl="1" indent="-232943">
              <a:buAutoNum type="arabicPeriod"/>
            </a:pPr>
            <a:endParaRPr lang="en-US" dirty="0"/>
          </a:p>
          <a:p>
            <a:pPr marL="232943" indent="-232943">
              <a:buAutoNum type="arabicPeriod"/>
            </a:pPr>
            <a:r>
              <a:rPr lang="en-US" dirty="0"/>
              <a:t>These stands consist of 4 plot clusters that were randomly located within a stand, as shown by black dots on the hand-drawn stand map. Each stand was treated with thinning, where three plot clusters were thinned, and the fourth was left as an un-thinned control plot, providing a side-by-side comparison of growth between thinned-and-</a:t>
            </a:r>
            <a:r>
              <a:rPr lang="en-US" dirty="0" err="1"/>
              <a:t>unthinned</a:t>
            </a:r>
            <a:r>
              <a:rPr lang="en-US" dirty="0"/>
              <a:t> conditions at the same site. </a:t>
            </a:r>
          </a:p>
          <a:p>
            <a:pPr marL="232943" indent="-232943">
              <a:buAutoNum type="arabicPeriod"/>
            </a:pPr>
            <a:endParaRPr lang="en-US" dirty="0"/>
          </a:p>
          <a:p>
            <a:pPr marL="232943" indent="-232943">
              <a:buAutoNum type="arabicPeriod"/>
            </a:pPr>
            <a:r>
              <a:rPr lang="en-US" dirty="0"/>
              <a:t>Each cluster contains 3 sample plots where data was collected on large-trees, and each of those plots contains 3 sub-plots, where data was collected on small trees. </a:t>
            </a:r>
          </a:p>
          <a:p>
            <a:pPr marL="232943" indent="-232943">
              <a:buAutoNum type="arabicPeriod"/>
            </a:pPr>
            <a:r>
              <a:rPr lang="en-US" dirty="0"/>
              <a:t>Within the large-tree plots, DBH, height, crown ratio, as well as biotic and abiotic damage data were collected on trees larger than an established diameter threshold. Since it takes a while to measure tree heights, </a:t>
            </a:r>
          </a:p>
          <a:p>
            <a:pPr marL="698830" lvl="1" indent="-232943">
              <a:buAutoNum type="arabicPeriod"/>
            </a:pPr>
            <a:r>
              <a:rPr lang="en-US" dirty="0"/>
              <a:t>height was only measured a subset of large trees within each plot. </a:t>
            </a:r>
          </a:p>
          <a:p>
            <a:pPr marL="232943" indent="-232943" defTabSz="931774">
              <a:buFontTx/>
              <a:buAutoNum type="arabicPeriod"/>
              <a:defRPr/>
            </a:pPr>
            <a:r>
              <a:rPr lang="en-US" dirty="0"/>
              <a:t>Large trees were tagged at the time of initial measurement so that they could be tracked over time. </a:t>
            </a:r>
          </a:p>
          <a:p>
            <a:pPr marL="232943" indent="-232943" defTabSz="931774">
              <a:buFontTx/>
              <a:buAutoNum type="arabicPeriod"/>
              <a:defRPr/>
            </a:pPr>
            <a:r>
              <a:rPr lang="en-US" dirty="0"/>
              <a:t>At subsequent measurements, trees that grew above the diameter threshold since the previous measurement were tagged and added to the data set as large-trees for remeasurement. </a:t>
            </a:r>
          </a:p>
          <a:p>
            <a:pPr marL="232943" indent="-232943" defTabSz="931774">
              <a:buFontTx/>
              <a:buAutoNum type="arabicPeriod"/>
              <a:defRPr/>
            </a:pPr>
            <a:endParaRPr lang="en-US" dirty="0"/>
          </a:p>
          <a:p>
            <a:pPr marL="232943" indent="-232943">
              <a:buAutoNum type="arabicPeriod"/>
            </a:pPr>
            <a:r>
              <a:rPr lang="en-US" dirty="0"/>
              <a:t>Within the small-tree sub-plots, trees were tallied by species and height, and DBH was measured on trees taller than 4.5 feet, but that had diameters smaller than the threshold. </a:t>
            </a:r>
          </a:p>
          <a:p>
            <a:pPr marL="232943" indent="-232943">
              <a:buAutoNum type="arabicPeriod"/>
            </a:pPr>
            <a:r>
              <a:rPr lang="en-US" dirty="0"/>
              <a:t>In both small and large tree plots, trees were counted as live or dead, providing information on tree mortality over time as well. </a:t>
            </a:r>
          </a:p>
          <a:p>
            <a:pPr marL="232943" indent="-232943">
              <a:buAutoNum type="arabicPeriod"/>
            </a:pPr>
            <a:endParaRPr lang="en-US" dirty="0"/>
          </a:p>
          <a:p>
            <a:pPr marL="232943" indent="-232943">
              <a:buAutoNum type="arabicPeriod"/>
            </a:pPr>
            <a:r>
              <a:rPr lang="en-US" dirty="0"/>
              <a:t>Additionally, GPS points were taken at each cluster of plots. These GPS points were plugged into google earth engine, and terrain characteristics were extracted, such as slope, aspect, elevation, and </a:t>
            </a:r>
            <a:r>
              <a:rPr lang="en-US" dirty="0" err="1"/>
              <a:t>heatload</a:t>
            </a:r>
            <a:r>
              <a:rPr lang="en-US" dirty="0"/>
              <a:t>. </a:t>
            </a:r>
          </a:p>
          <a:p>
            <a:pPr marL="232943" indent="-232943">
              <a:buAutoNum type="arabicPeriod"/>
            </a:pPr>
            <a:endParaRPr lang="en-US" dirty="0"/>
          </a:p>
          <a:p>
            <a:pPr marL="232943" indent="-232943">
              <a:buAutoNum type="arabicPeriod"/>
            </a:pPr>
            <a:r>
              <a:rPr lang="en-US" dirty="0"/>
              <a:t>Since I was interested in tree growth, I only used data on trees that were alive. </a:t>
            </a:r>
          </a:p>
          <a:p>
            <a:pPr marL="232943" indent="-232943">
              <a:buAutoNum type="arabicPeriod"/>
            </a:pPr>
            <a:r>
              <a:rPr lang="en-US" dirty="0"/>
              <a:t>Tree growth was calculated with basal area increment, which I will define in a moment.</a:t>
            </a:r>
          </a:p>
          <a:p>
            <a:pPr marL="232943" indent="-232943">
              <a:buAutoNum type="arabicPeriod"/>
            </a:pPr>
            <a:endParaRPr lang="en-US" dirty="0"/>
          </a:p>
          <a:p>
            <a:pPr marL="232943" indent="-232943">
              <a:buAutoNum type="arabicPeriod"/>
            </a:pPr>
            <a:r>
              <a:rPr lang="en-US" dirty="0"/>
              <a:t>Data was collected on trees of every species, but growth was only assessed on western larch.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10</a:t>
            </a:fld>
            <a:endParaRPr lang="en-US">
              <a:solidFill>
                <a:prstClr val="black"/>
              </a:solidFill>
              <a:latin typeface="Calibri" panose="020F0502020204030204"/>
            </a:endParaRPr>
          </a:p>
        </p:txBody>
      </p:sp>
    </p:spTree>
    <p:extLst>
      <p:ext uri="{BB962C8B-B14F-4D97-AF65-F5344CB8AC3E}">
        <p14:creationId xmlns:p14="http://schemas.microsoft.com/office/powerpoint/2010/main" val="847759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2788" y="920750"/>
            <a:ext cx="3044825" cy="1712913"/>
          </a:xfrm>
          <a:prstGeom prst="rect">
            <a:avLst/>
          </a:prstGeom>
        </p:spPr>
      </p:sp>
      <p:sp>
        <p:nvSpPr>
          <p:cNvPr id="3" name="Notes Placeholder 2"/>
          <p:cNvSpPr>
            <a:spLocks noGrp="1"/>
          </p:cNvSpPr>
          <p:nvPr>
            <p:ph type="body" idx="1"/>
          </p:nvPr>
        </p:nvSpPr>
        <p:spPr>
          <a:xfrm>
            <a:off x="701040" y="4648200"/>
            <a:ext cx="5608320" cy="1712913"/>
          </a:xfrm>
        </p:spPr>
        <p:txBody>
          <a:bodyPr/>
          <a:lstStyle/>
          <a:p>
            <a:pPr marL="232943" indent="-232943">
              <a:buAutoNum type="arabicPeriod"/>
            </a:pPr>
            <a:r>
              <a:rPr lang="en-US" dirty="0"/>
              <a:t>I’ll show you how each objective was accomplished in the order shown. </a:t>
            </a:r>
          </a:p>
          <a:p>
            <a:pPr marL="232943" indent="-232943">
              <a:buAutoNum type="arabicPeriod"/>
            </a:pPr>
            <a:r>
              <a:rPr lang="en-US" dirty="0"/>
              <a:t>I’ll come back to this slide after I explain each objective to remind you where we’re at. </a:t>
            </a:r>
          </a:p>
          <a:p>
            <a:pPr marL="232943" indent="-232943">
              <a:buAutoNum type="arabicPeriod"/>
            </a:pPr>
            <a:r>
              <a:rPr lang="en-US" dirty="0"/>
              <a:t>Since objectives 2 and 3 depend on the outcome of the first objective, we’ll start there.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11</a:t>
            </a:fld>
            <a:endParaRPr lang="en-US"/>
          </a:p>
        </p:txBody>
      </p:sp>
    </p:spTree>
    <p:extLst>
      <p:ext uri="{BB962C8B-B14F-4D97-AF65-F5344CB8AC3E}">
        <p14:creationId xmlns:p14="http://schemas.microsoft.com/office/powerpoint/2010/main" val="1646760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Growth was quantified by annual basal area increment, which is the annual change of a tree’s stem area per year. This measure was annualized because of the varying periods of time between measurements. </a:t>
            </a:r>
          </a:p>
          <a:p>
            <a:pPr marL="232943" indent="-232943">
              <a:buAutoNum type="arabicPeriod"/>
            </a:pPr>
            <a:r>
              <a:rPr lang="en-US" dirty="0"/>
              <a:t>Since I was only interested in live-tree growth, I only used BAI values that were greater than zero</a:t>
            </a:r>
          </a:p>
          <a:p>
            <a:pPr marL="698830" lvl="1" indent="-232943">
              <a:buAutoNum type="arabicPeriod"/>
            </a:pPr>
            <a:r>
              <a:rPr lang="en-US" dirty="0"/>
              <a:t>BAI cannot be negative, and thus is bound by zero.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12</a:t>
            </a:fld>
            <a:endParaRPr lang="en-US"/>
          </a:p>
        </p:txBody>
      </p:sp>
    </p:spTree>
    <p:extLst>
      <p:ext uri="{BB962C8B-B14F-4D97-AF65-F5344CB8AC3E}">
        <p14:creationId xmlns:p14="http://schemas.microsoft.com/office/powerpoint/2010/main" val="4167019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Growth was quantified by annual basal area increment, which is the annual change of a tree’s stem area per year. </a:t>
            </a:r>
          </a:p>
          <a:p>
            <a:pPr marL="232943" indent="-232943">
              <a:buAutoNum type="arabicPeriod"/>
            </a:pPr>
            <a:r>
              <a:rPr lang="en-US" dirty="0"/>
              <a:t>(Draw on board) </a:t>
            </a:r>
          </a:p>
          <a:p>
            <a:pPr marL="232943" indent="-232943">
              <a:buAutoNum type="arabicPeriod"/>
            </a:pPr>
            <a:r>
              <a:rPr lang="en-US" dirty="0"/>
              <a:t>This measure was annualized because of the varying periods of time between measurements. </a:t>
            </a:r>
          </a:p>
          <a:p>
            <a:pPr marL="232943" indent="-232943">
              <a:buAutoNum type="arabicPeriod"/>
            </a:pPr>
            <a:r>
              <a:rPr lang="en-US" dirty="0"/>
              <a:t>Since I was only interested in live-tree growth, I only used BAI values that were greater than zero</a:t>
            </a:r>
          </a:p>
          <a:p>
            <a:pPr marL="698830" lvl="1" indent="-232943">
              <a:buAutoNum type="arabicPeriod"/>
            </a:pPr>
            <a:r>
              <a:rPr lang="en-US" dirty="0"/>
              <a:t>BAI cannot be negative, and thus is bound by zero.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13</a:t>
            </a:fld>
            <a:endParaRPr lang="en-US"/>
          </a:p>
        </p:txBody>
      </p:sp>
    </p:spTree>
    <p:extLst>
      <p:ext uri="{BB962C8B-B14F-4D97-AF65-F5344CB8AC3E}">
        <p14:creationId xmlns:p14="http://schemas.microsoft.com/office/powerpoint/2010/main" val="2139125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I used a model to capture The effects of size, competition, and site on growth. The model looks like this equation shown, where BAI depends on a combination of some function of size, competition, and site effects. </a:t>
            </a:r>
          </a:p>
          <a:p>
            <a:pPr marL="232943" indent="-232943">
              <a:buAutoNum type="arabicPeriod"/>
            </a:pPr>
            <a:r>
              <a:rPr lang="en-US" dirty="0"/>
              <a:t>Each figure below shows BAI on the y-axis, plotted against a size variable in the left figure, a competition variable in the middle, and a site variable on the right. A smooth line was added to each plot to visualize trends in the data points. </a:t>
            </a:r>
          </a:p>
          <a:p>
            <a:pPr marL="232943" indent="-232943">
              <a:buAutoNum type="arabicPeriod"/>
            </a:pPr>
            <a:r>
              <a:rPr lang="en-US" dirty="0"/>
              <a:t>Notice that each smooth line is not perfectly straight, and that the distribution of BAI at any given point on each x-axis is non necessarily constant across different points on the x-axes. </a:t>
            </a:r>
          </a:p>
          <a:p>
            <a:pPr marL="232943" indent="-232943">
              <a:buAutoNum type="arabicPeriod"/>
            </a:pPr>
            <a:r>
              <a:rPr lang="en-US" strike="sngStrike" dirty="0"/>
              <a:t>For example, in the figure on the left, a smaller sized tree has a limited potential range of BAI values, whereas a larger tree has wide range of BAI values. This can pose a challenge in traditional modeling approaches</a:t>
            </a:r>
          </a:p>
          <a:p>
            <a:pPr marL="232943" indent="-232943">
              <a:buAutoNum type="arabicPeriod"/>
            </a:pPr>
            <a:r>
              <a:rPr lang="en-US" strike="sngStrike" dirty="0"/>
              <a:t>Also, since BAI is bound by zero at the low end, we can see a clumping of data at low values,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14</a:t>
            </a:fld>
            <a:endParaRPr lang="en-US"/>
          </a:p>
        </p:txBody>
      </p:sp>
    </p:spTree>
    <p:extLst>
      <p:ext uri="{BB962C8B-B14F-4D97-AF65-F5344CB8AC3E}">
        <p14:creationId xmlns:p14="http://schemas.microsoft.com/office/powerpoint/2010/main" val="1452282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To accommodate these types of characteristics, BAI is typically modelled with a natural log transformation, as shown in the updated equation. </a:t>
            </a:r>
          </a:p>
          <a:p>
            <a:pPr marL="232943" indent="-232943">
              <a:buAutoNum type="arabicPeriod"/>
            </a:pPr>
            <a:r>
              <a:rPr lang="en-US" dirty="0"/>
              <a:t>Each of the figures are now shown with the natural log of BAI on the y-axis. As you can see, the points are less clumped at lower values of BAI, but now the smoothed trendlines show more complex relationships </a:t>
            </a:r>
          </a:p>
          <a:p>
            <a:pPr marL="232943" indent="-232943">
              <a:buAutoNum type="arabicPeriod"/>
            </a:pPr>
            <a:r>
              <a:rPr lang="en-US" dirty="0"/>
              <a:t>These complexities led me to using generalized additive models (or GAMs) to estimate this relationship </a:t>
            </a:r>
          </a:p>
          <a:p>
            <a:pPr marL="232943" indent="-232943">
              <a:buAutoNum type="arabicPeriod"/>
            </a:pPr>
            <a:r>
              <a:rPr lang="en-US" dirty="0"/>
              <a:t>GAMs fit nonlinear relationships with smooths, allowing data to determine relationship without prior information, while penalizing overly complex smooth functions. </a:t>
            </a:r>
          </a:p>
          <a:p>
            <a:pPr marL="232943" indent="-232943">
              <a:buAutoNum type="arabicPeriod"/>
            </a:pPr>
            <a:r>
              <a:rPr lang="en-US" dirty="0"/>
              <a:t>Additionally, I used a gamma distribution family with a log-link function to accommodate the variability in BAI in response to these variables. </a:t>
            </a:r>
          </a:p>
          <a:p>
            <a:pPr marL="232943" indent="-232943">
              <a:buAutoNum type="arabicPeriod"/>
            </a:pPr>
            <a:r>
              <a:rPr lang="en-US" dirty="0"/>
              <a:t>I accounted for individual tree variability at the tree-level with an individual tree effect, as shown in the updated equation. </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15</a:t>
            </a:fld>
            <a:endParaRPr lang="en-US"/>
          </a:p>
        </p:txBody>
      </p:sp>
    </p:spTree>
    <p:extLst>
      <p:ext uri="{BB962C8B-B14F-4D97-AF65-F5344CB8AC3E}">
        <p14:creationId xmlns:p14="http://schemas.microsoft.com/office/powerpoint/2010/main" val="4228782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defTabSz="931774">
              <a:buFontTx/>
              <a:buAutoNum type="arabicPeriod"/>
              <a:defRPr/>
            </a:pPr>
            <a:r>
              <a:rPr lang="en-US" dirty="0"/>
              <a:t>The figures below show BAI vs. DBH for a small sample of data points, fit with an overall linear trend line on the left, and trend lines for each individual tree on the right. The points are exactly the same. </a:t>
            </a:r>
          </a:p>
          <a:p>
            <a:pPr marL="232943" indent="-232943" defTabSz="931774">
              <a:buFontTx/>
              <a:buAutoNum type="arabicPeriod"/>
              <a:defRPr/>
            </a:pPr>
            <a:r>
              <a:rPr lang="en-US" dirty="0"/>
              <a:t>Since these data consist of measurements on the same trees over time each point is not necessarily independent from one another. </a:t>
            </a:r>
          </a:p>
          <a:p>
            <a:pPr marL="232943" indent="-232943" defTabSz="931774">
              <a:buFontTx/>
              <a:buAutoNum type="arabicPeriod"/>
              <a:defRPr/>
            </a:pPr>
            <a:r>
              <a:rPr lang="en-US" dirty="0"/>
              <a:t>So after determining size, competition, and site effects on growth, I accounted for individual variability at the tree-level with an individual tree effect, as shown in the updated equation.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16</a:t>
            </a:fld>
            <a:endParaRPr lang="en-US"/>
          </a:p>
        </p:txBody>
      </p:sp>
    </p:spTree>
    <p:extLst>
      <p:ext uri="{BB962C8B-B14F-4D97-AF65-F5344CB8AC3E}">
        <p14:creationId xmlns:p14="http://schemas.microsoft.com/office/powerpoint/2010/main" val="2046016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Since each type of effect can be represented by different variables, model predictors were selected from each group. </a:t>
            </a:r>
          </a:p>
          <a:p>
            <a:pPr marL="232943" indent="-232943">
              <a:buAutoNum type="arabicPeriod"/>
            </a:pPr>
            <a:r>
              <a:rPr lang="en-US" dirty="0"/>
              <a:t>Correlation between variables in each group was assessed, and any highly correlated variables were not considered in a model together to avoid overlap and collinearity</a:t>
            </a:r>
          </a:p>
          <a:p>
            <a:pPr marL="232943" indent="-232943">
              <a:buAutoNum type="arabicPeriod"/>
            </a:pPr>
            <a:r>
              <a:rPr lang="en-US" dirty="0"/>
              <a:t>Instead, closely related variables within each group were compared in separate models to determine which predictor was better at estimating BAI. </a:t>
            </a:r>
          </a:p>
          <a:p>
            <a:pPr marL="232943" indent="-232943">
              <a:buAutoNum type="arabicPeriod"/>
            </a:pPr>
            <a:r>
              <a:rPr lang="en-US" dirty="0"/>
              <a:t>Models were compared based on RMSE, which is a measure of model predictive accuracy that is in the same units as BAI. </a:t>
            </a:r>
          </a:p>
          <a:p>
            <a:pPr marL="232943" indent="-232943">
              <a:buAutoNum type="arabicPeriod"/>
            </a:pPr>
            <a:r>
              <a:rPr lang="en-US" dirty="0"/>
              <a:t>Its displayed here as a percentage of the mean BAI in the data set for easy interpretation. </a:t>
            </a:r>
          </a:p>
          <a:p>
            <a:pPr marL="232943" indent="-232943">
              <a:buAutoNum type="arabicPeriod"/>
            </a:pPr>
            <a:r>
              <a:rPr lang="en-US" dirty="0"/>
              <a:t>The lower the RMSE, the higher the predictive accuracy.</a:t>
            </a:r>
          </a:p>
          <a:p>
            <a:pPr marL="232943" indent="-232943">
              <a:buAutoNum type="arabicPeriod"/>
            </a:pPr>
            <a:endParaRPr lang="en-US" dirty="0"/>
          </a:p>
          <a:p>
            <a:pPr marL="232943" indent="-232943">
              <a:buAutoNum type="arabicPeriod"/>
            </a:pPr>
            <a:r>
              <a:rPr lang="en-US" dirty="0"/>
              <a:t>Variables representing tree size were DBH and tree basal area. The model with DBH as a predictor was superior to the alternative, so DBH was used to represent size. The RMSE is shown on the right.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17</a:t>
            </a:fld>
            <a:endParaRPr lang="en-US"/>
          </a:p>
        </p:txBody>
      </p:sp>
    </p:spTree>
    <p:extLst>
      <p:ext uri="{BB962C8B-B14F-4D97-AF65-F5344CB8AC3E}">
        <p14:creationId xmlns:p14="http://schemas.microsoft.com/office/powerpoint/2010/main" val="1516924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defTabSz="931774">
              <a:buFontTx/>
              <a:buAutoNum type="arabicPeriod"/>
              <a:defRPr/>
            </a:pPr>
            <a:r>
              <a:rPr lang="en-US" dirty="0"/>
              <a:t>Building on size effects, Competition effects were then evaluated</a:t>
            </a:r>
          </a:p>
          <a:p>
            <a:pPr marL="232943" indent="-232943" defTabSz="931774">
              <a:buFontTx/>
              <a:buAutoNum type="arabicPeriod"/>
              <a:defRPr/>
            </a:pPr>
            <a:r>
              <a:rPr lang="en-US" dirty="0"/>
              <a:t>We thought it was important to account for an individual tree’s competitive position respective of other trees in addition to the overall competitive environment that a tree is growing within. </a:t>
            </a:r>
          </a:p>
          <a:p>
            <a:pPr marL="232943" indent="-232943">
              <a:buAutoNum type="arabicPeriod"/>
            </a:pPr>
            <a:endParaRPr lang="en-US" dirty="0"/>
          </a:p>
          <a:p>
            <a:pPr marL="232943" indent="-232943">
              <a:buAutoNum type="arabicPeriod"/>
            </a:pPr>
            <a:r>
              <a:rPr lang="en-US" dirty="0"/>
              <a:t>Individual tree competition variables were the ratio of tree diameter to plot quadratic mean diameter, basal area larger than the subject tree, and crown ratio. BAL and Crown ratio were included in the model together. </a:t>
            </a:r>
          </a:p>
          <a:p>
            <a:pPr marL="232943" indent="-232943">
              <a:buAutoNum type="arabicPeriod"/>
            </a:pPr>
            <a:r>
              <a:rPr lang="en-US" dirty="0"/>
              <a:t>plot basal area per hectare (BAH), and plot trees per hectare represent the competitive environment, and ultimately BAH was included in the final model. </a:t>
            </a:r>
          </a:p>
          <a:p>
            <a:pPr marL="232943" indent="-232943">
              <a:buAutoNum type="arabicPeriod"/>
            </a:pPr>
            <a:r>
              <a:rPr lang="en-US" dirty="0"/>
              <a:t>RMSE is shown on the right, it reflects an improvement with competition variables.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18</a:t>
            </a:fld>
            <a:endParaRPr lang="en-US"/>
          </a:p>
        </p:txBody>
      </p:sp>
    </p:spTree>
    <p:extLst>
      <p:ext uri="{BB962C8B-B14F-4D97-AF65-F5344CB8AC3E}">
        <p14:creationId xmlns:p14="http://schemas.microsoft.com/office/powerpoint/2010/main" val="489736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Site productivity variables considered are shown here. </a:t>
            </a:r>
          </a:p>
          <a:p>
            <a:pPr marL="232943" indent="-232943">
              <a:buAutoNum type="arabicPeriod"/>
            </a:pPr>
            <a:r>
              <a:rPr lang="en-US" dirty="0"/>
              <a:t>Raw topographic variables like Slope, aspect, and elevation were assessed together and individually before comparing to other variables. </a:t>
            </a:r>
          </a:p>
          <a:p>
            <a:pPr marL="698830" lvl="1" indent="-232943">
              <a:buAutoNum type="arabicPeriod"/>
            </a:pPr>
            <a:r>
              <a:rPr lang="en-US" dirty="0"/>
              <a:t>This is because each other variable represents the effects of all three of these. </a:t>
            </a:r>
          </a:p>
          <a:p>
            <a:pPr marL="232943" indent="-232943">
              <a:buAutoNum type="arabicPeriod"/>
            </a:pPr>
            <a:r>
              <a:rPr lang="en-US" dirty="0"/>
              <a:t>The outcome of that comparison was then compared to the rest of the group. </a:t>
            </a:r>
          </a:p>
          <a:p>
            <a:pPr marL="232943" indent="-232943" defTabSz="931774">
              <a:buFontTx/>
              <a:buAutoNum type="arabicPeriod"/>
              <a:defRPr/>
            </a:pPr>
            <a:r>
              <a:rPr lang="en-US" dirty="0"/>
              <a:t>The best model accuracy was produced when slope was included in the model with aspect, but this model had a high degree of dependence between aspect, slope, and the competition variables. </a:t>
            </a:r>
          </a:p>
          <a:p>
            <a:pPr marL="698830" lvl="1" indent="-232943" defTabSz="931774">
              <a:buFontTx/>
              <a:buAutoNum type="arabicPeriod"/>
              <a:defRPr/>
            </a:pPr>
            <a:r>
              <a:rPr lang="en-US" dirty="0"/>
              <a:t>This type of dependence is called concurvity, which measures nonlinear dependence among variables in a GAM. </a:t>
            </a:r>
          </a:p>
          <a:p>
            <a:pPr marL="232943" indent="-232943">
              <a:buAutoNum type="arabicPeriod"/>
            </a:pPr>
            <a:endParaRPr lang="en-US" dirty="0"/>
          </a:p>
          <a:p>
            <a:pPr marL="232943" indent="-232943">
              <a:buAutoNum type="arabicPeriod"/>
            </a:pPr>
            <a:r>
              <a:rPr lang="en-US" dirty="0"/>
              <a:t>Ultimately aspect was selected as the site-productivity representing variable. </a:t>
            </a:r>
          </a:p>
          <a:p>
            <a:pPr marL="232943" indent="-232943">
              <a:buAutoNum type="arabicPeriod"/>
            </a:pPr>
            <a:r>
              <a:rPr lang="en-US" dirty="0"/>
              <a:t>The model RMSE for the model is shown on the right in bold, and again reflects higher predictive accuracy.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19</a:t>
            </a:fld>
            <a:endParaRPr lang="en-US"/>
          </a:p>
        </p:txBody>
      </p:sp>
    </p:spTree>
    <p:extLst>
      <p:ext uri="{BB962C8B-B14F-4D97-AF65-F5344CB8AC3E}">
        <p14:creationId xmlns:p14="http://schemas.microsoft.com/office/powerpoint/2010/main" val="2982145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defTabSz="931774">
              <a:buFontTx/>
              <a:buAutoNum type="arabicPeriod"/>
              <a:defRPr/>
            </a:pPr>
            <a:r>
              <a:rPr lang="en-US" dirty="0"/>
              <a:t>Western larch (</a:t>
            </a:r>
            <a:r>
              <a:rPr lang="en-US" dirty="0" err="1"/>
              <a:t>Larix</a:t>
            </a:r>
            <a:r>
              <a:rPr lang="en-US" dirty="0"/>
              <a:t> </a:t>
            </a:r>
            <a:r>
              <a:rPr lang="en-US" dirty="0" err="1"/>
              <a:t>occidentalis</a:t>
            </a:r>
            <a:r>
              <a:rPr lang="en-US" dirty="0"/>
              <a:t>) is a deciduous conifer that grows exclusively within the inland northwestern region of North America. It is akin to </a:t>
            </a:r>
            <a:r>
              <a:rPr lang="en-US" dirty="0" err="1"/>
              <a:t>Larix</a:t>
            </a:r>
            <a:r>
              <a:rPr lang="en-US" dirty="0"/>
              <a:t> </a:t>
            </a:r>
            <a:r>
              <a:rPr lang="en-US" dirty="0" err="1"/>
              <a:t>laricina</a:t>
            </a:r>
            <a:r>
              <a:rPr lang="en-US" dirty="0"/>
              <a:t>, or eastern larch, however unlike its eastern counterpart, western larch holds considerable timber value. It generally grows tall and straight and can grow to large diameters with heights well over 100 feet. its lumber is mixed with that of </a:t>
            </a:r>
            <a:r>
              <a:rPr lang="en-US" dirty="0" err="1"/>
              <a:t>douglas</a:t>
            </a:r>
            <a:r>
              <a:rPr lang="en-US" dirty="0"/>
              <a:t>-fir.</a:t>
            </a:r>
          </a:p>
          <a:p>
            <a:pPr marL="232943" indent="-232943" defTabSz="931774">
              <a:buFontTx/>
              <a:buAutoNum type="arabicPeriod"/>
              <a:defRPr/>
            </a:pPr>
            <a:r>
              <a:rPr lang="en-US" dirty="0"/>
              <a:t>Western larch grows at various elevations, spanning across subalpine environments. </a:t>
            </a:r>
          </a:p>
          <a:p>
            <a:pPr marL="232943" indent="-232943" defTabSz="931774">
              <a:buFontTx/>
              <a:buAutoNum type="arabicPeriod"/>
              <a:defRPr/>
            </a:pPr>
            <a:r>
              <a:rPr lang="en-US" dirty="0"/>
              <a:t>It is also very intolerant of shade, has thick bark, and establishes prolifically after fire in mineral soil, making it both fire resistant and resilient. </a:t>
            </a:r>
          </a:p>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a:t>
            </a:fld>
            <a:endParaRPr lang="en-US"/>
          </a:p>
        </p:txBody>
      </p:sp>
    </p:spTree>
    <p:extLst>
      <p:ext uri="{BB962C8B-B14F-4D97-AF65-F5344CB8AC3E}">
        <p14:creationId xmlns:p14="http://schemas.microsoft.com/office/powerpoint/2010/main" val="2974435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Now that we have a full model, lets take a look at the effects on growth. </a:t>
            </a:r>
          </a:p>
          <a:p>
            <a:pPr marL="232943" indent="-232943">
              <a:buAutoNum type="arabicPeriod"/>
            </a:pPr>
            <a:endParaRPr lang="en-US" dirty="0"/>
          </a:p>
          <a:p>
            <a:pPr marL="232943" indent="-232943">
              <a:buAutoNum type="arabicPeriod"/>
            </a:pPr>
            <a:r>
              <a:rPr lang="en-US" dirty="0"/>
              <a:t>The curve shown here shows the marginal effects of DBH on tree growth. The y-axis is the effect on growth on the log-link scale, and the x-axis is DBH. </a:t>
            </a:r>
          </a:p>
          <a:p>
            <a:pPr marL="232943" indent="-232943">
              <a:buAutoNum type="arabicPeriod"/>
            </a:pPr>
            <a:r>
              <a:rPr lang="en-US" dirty="0"/>
              <a:t>The log-link effect on the y-axis can simply be </a:t>
            </a:r>
            <a:r>
              <a:rPr lang="en-US" dirty="0" err="1"/>
              <a:t>interpretted</a:t>
            </a:r>
            <a:r>
              <a:rPr lang="en-US" dirty="0"/>
              <a:t> as a unitless multiplicative effect on BAI, but keep in mind that BAI can only be positive. </a:t>
            </a:r>
          </a:p>
          <a:p>
            <a:pPr marL="232943" indent="-232943">
              <a:buAutoNum type="arabicPeriod"/>
            </a:pPr>
            <a:endParaRPr lang="en-US" dirty="0"/>
          </a:p>
          <a:p>
            <a:pPr marL="232943" indent="-232943">
              <a:buAutoNum type="arabicPeriod"/>
            </a:pPr>
            <a:r>
              <a:rPr lang="en-US" dirty="0"/>
              <a:t>With that said, after accounting for other variables, the effect of DBH on growth increases with DBH, showing a higher rate of increase at lower values, and then tapers at high values. </a:t>
            </a:r>
          </a:p>
          <a:p>
            <a:pPr marL="698830" lvl="1" indent="-232943">
              <a:buAutoNum type="arabicPeriod"/>
            </a:pPr>
            <a:r>
              <a:rPr lang="en-US" dirty="0"/>
              <a:t>This curve is very similar to the relationships identified in previous works. </a:t>
            </a:r>
          </a:p>
          <a:p>
            <a:pPr marL="232943" indent="-232943">
              <a:buAutoNum type="arabicPeriod"/>
            </a:pPr>
            <a:endParaRPr lang="en-US" dirty="0"/>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20</a:t>
            </a:fld>
            <a:endParaRPr lang="en-US"/>
          </a:p>
        </p:txBody>
      </p:sp>
    </p:spTree>
    <p:extLst>
      <p:ext uri="{BB962C8B-B14F-4D97-AF65-F5344CB8AC3E}">
        <p14:creationId xmlns:p14="http://schemas.microsoft.com/office/powerpoint/2010/main" val="974174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Here we see the partial effects for BAL on the top left, Crown ratio on the top right, and BAH at the bottom. </a:t>
            </a:r>
          </a:p>
          <a:p>
            <a:pPr marL="232943" indent="-232943">
              <a:buAutoNum type="arabicPeriod"/>
            </a:pPr>
            <a:endParaRPr lang="en-US" dirty="0"/>
          </a:p>
          <a:p>
            <a:pPr marL="232943" indent="-232943">
              <a:buAutoNum type="arabicPeriod"/>
            </a:pPr>
            <a:r>
              <a:rPr lang="en-US" dirty="0"/>
              <a:t>BAL is a ratio of plot basal area in trees larger than the subject tree (whose growth is being estimated). </a:t>
            </a:r>
          </a:p>
          <a:p>
            <a:pPr marL="698830" lvl="1" indent="-232943">
              <a:buAutoNum type="arabicPeriod"/>
            </a:pPr>
            <a:r>
              <a:rPr lang="en-US" dirty="0"/>
              <a:t>So small values represent larger trees that don’t have larger competitors, and larger values represent smaller trees which are being out-competed by larger trees.</a:t>
            </a:r>
          </a:p>
          <a:p>
            <a:pPr marL="698830" lvl="1" indent="-232943">
              <a:buAutoNum type="arabicPeriod"/>
            </a:pPr>
            <a:r>
              <a:rPr lang="en-US" dirty="0"/>
              <a:t>Looking at the top left curve, </a:t>
            </a:r>
          </a:p>
          <a:p>
            <a:pPr marL="1164717" lvl="2" indent="-232943">
              <a:buAutoNum type="arabicPeriod"/>
            </a:pPr>
            <a:r>
              <a:rPr lang="en-US" dirty="0"/>
              <a:t>BAL doesn’t appear to have much of an effect on growth until values are in excess of 0.8, </a:t>
            </a:r>
          </a:p>
          <a:p>
            <a:pPr marL="1630604" lvl="3" indent="-232943">
              <a:buAutoNum type="arabicPeriod"/>
            </a:pPr>
            <a:r>
              <a:rPr lang="en-US" dirty="0"/>
              <a:t>This means that western larch trees with larger neighbors are negatively impacted. </a:t>
            </a:r>
          </a:p>
          <a:p>
            <a:pPr marL="1630604" lvl="3" indent="-232943">
              <a:buAutoNum type="arabicPeriod"/>
            </a:pPr>
            <a:endParaRPr lang="en-US" dirty="0"/>
          </a:p>
          <a:p>
            <a:pPr marL="232943" indent="-232943">
              <a:buAutoNum type="arabicPeriod"/>
            </a:pPr>
            <a:r>
              <a:rPr lang="en-US" dirty="0"/>
              <a:t>Looking to the right, Crown ratio was fit as a near-linear term where higher values were associated with more growth. </a:t>
            </a:r>
          </a:p>
          <a:p>
            <a:pPr marL="232943" indent="-232943">
              <a:buAutoNum type="arabicPeriod"/>
            </a:pPr>
            <a:endParaRPr lang="en-US" dirty="0"/>
          </a:p>
          <a:p>
            <a:pPr marL="232943" indent="-232943">
              <a:buAutoNum type="arabicPeriod"/>
            </a:pPr>
            <a:r>
              <a:rPr lang="en-US" dirty="0"/>
              <a:t>At the bottom, BAH had an overall negative effect on growth as it increased which eventually tapered to a constant effect higher densities. </a:t>
            </a:r>
          </a:p>
          <a:p>
            <a:pPr marL="232943" indent="-232943">
              <a:buAutoNum type="arabicPeriod"/>
            </a:pPr>
            <a:endParaRPr lang="en-US" dirty="0"/>
          </a:p>
          <a:p>
            <a:pPr marL="232943" indent="-232943">
              <a:buAutoNum type="arabicPeriod"/>
            </a:pPr>
            <a:r>
              <a:rPr lang="en-US" dirty="0"/>
              <a:t>These relationships are more or less similar to previously established relationships.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21</a:t>
            </a:fld>
            <a:endParaRPr lang="en-US"/>
          </a:p>
        </p:txBody>
      </p:sp>
    </p:spTree>
    <p:extLst>
      <p:ext uri="{BB962C8B-B14F-4D97-AF65-F5344CB8AC3E}">
        <p14:creationId xmlns:p14="http://schemas.microsoft.com/office/powerpoint/2010/main" val="1174419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Finally, here is how BAI varied with aspect. </a:t>
            </a:r>
          </a:p>
          <a:p>
            <a:pPr marL="232943" indent="-232943">
              <a:buAutoNum type="arabicPeriod"/>
            </a:pPr>
            <a:r>
              <a:rPr lang="en-US" dirty="0"/>
              <a:t>Since aspect is a circular measure between 0 and 360 degrees, it couldn’t be related to growth in any straightforward way without applying a data transformation. </a:t>
            </a:r>
          </a:p>
          <a:p>
            <a:pPr marL="232943" indent="-232943">
              <a:buAutoNum type="arabicPeriod"/>
            </a:pPr>
            <a:r>
              <a:rPr lang="en-US" dirty="0"/>
              <a:t>So, in the final model aspect was represented as the interaction of the sine and cosine transformations of aspect representing east-west and north-south, respectively. </a:t>
            </a:r>
          </a:p>
          <a:p>
            <a:pPr marL="232943" indent="-232943">
              <a:buAutoNum type="arabicPeriod"/>
            </a:pPr>
            <a:endParaRPr lang="en-US" dirty="0"/>
          </a:p>
          <a:p>
            <a:pPr marL="232943" indent="-232943">
              <a:buAutoNum type="arabicPeriod"/>
            </a:pPr>
            <a:r>
              <a:rPr lang="en-US" dirty="0"/>
              <a:t>Here I am showing aspect in the same orientation as a compass. </a:t>
            </a:r>
          </a:p>
          <a:p>
            <a:pPr marL="232943" indent="-232943">
              <a:buAutoNum type="arabicPeriod"/>
            </a:pPr>
            <a:endParaRPr lang="en-US" dirty="0"/>
          </a:p>
          <a:p>
            <a:pPr marL="232943" indent="-232943">
              <a:buAutoNum type="arabicPeriod"/>
            </a:pPr>
            <a:r>
              <a:rPr lang="en-US" dirty="0"/>
              <a:t>The effect on BAI is shown by contours similar to a topographic map. </a:t>
            </a:r>
          </a:p>
          <a:p>
            <a:pPr marL="232943" indent="-232943">
              <a:buAutoNum type="arabicPeriod"/>
            </a:pPr>
            <a:r>
              <a:rPr lang="en-US" dirty="0"/>
              <a:t>The color indicates positive or negative effects with red and blue, respectively. </a:t>
            </a:r>
          </a:p>
          <a:p>
            <a:pPr marL="232943" indent="-232943">
              <a:buAutoNum type="arabicPeriod"/>
            </a:pPr>
            <a:endParaRPr lang="en-US" dirty="0"/>
          </a:p>
          <a:p>
            <a:pPr marL="232943" indent="-232943">
              <a:buAutoNum type="arabicPeriod"/>
            </a:pPr>
            <a:r>
              <a:rPr lang="en-US" dirty="0"/>
              <a:t>Looking at this figure, we can see that BAI varied with aspect, noting varying positive and negative effects on northern aspects. </a:t>
            </a:r>
          </a:p>
          <a:p>
            <a:pPr marL="698830" lvl="1" indent="-232943">
              <a:buAutoNum type="arabicPeriod"/>
            </a:pPr>
            <a:r>
              <a:rPr lang="en-US" dirty="0"/>
              <a:t>And then more negative effects towards southern aspects.  </a:t>
            </a:r>
          </a:p>
          <a:p>
            <a:pPr marL="232943" indent="-232943">
              <a:buAutoNum type="arabicPeriod"/>
            </a:pPr>
            <a:r>
              <a:rPr lang="en-US" dirty="0"/>
              <a:t>Of note, however, is that there simply was not data observed on S-SW aspects, so that’s why that area is grey.</a:t>
            </a:r>
          </a:p>
          <a:p>
            <a:pPr marL="232943" indent="-232943">
              <a:buAutoNum type="arabicPeriod"/>
            </a:pPr>
            <a:r>
              <a:rPr lang="en-US" dirty="0"/>
              <a:t>The variability in aspect effects are likely reflective of the fact that aspect is capturing effects beyond its scope.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22</a:t>
            </a:fld>
            <a:endParaRPr lang="en-US"/>
          </a:p>
        </p:txBody>
      </p:sp>
    </p:spTree>
    <p:extLst>
      <p:ext uri="{BB962C8B-B14F-4D97-AF65-F5344CB8AC3E}">
        <p14:creationId xmlns:p14="http://schemas.microsoft.com/office/powerpoint/2010/main" val="4279821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In summary, </a:t>
            </a:r>
          </a:p>
          <a:p>
            <a:pPr marL="232943" indent="-232943">
              <a:buAutoNum type="arabicPeriod"/>
            </a:pPr>
            <a:r>
              <a:rPr lang="en-US" dirty="0"/>
              <a:t>based on the improvements seen in RMSE, in addition to the similarities of functional relationships to previous works, I’d say this objective was successfully accomplished. </a:t>
            </a:r>
          </a:p>
          <a:p>
            <a:pPr marL="232943" indent="-232943">
              <a:buAutoNum type="arabicPeriod"/>
            </a:pPr>
            <a:r>
              <a:rPr lang="en-US" dirty="0"/>
              <a:t>However, a few things of note are</a:t>
            </a:r>
          </a:p>
          <a:p>
            <a:pPr marL="698830" lvl="1" indent="-232943">
              <a:buAutoNum type="arabicPeriod"/>
            </a:pPr>
            <a:r>
              <a:rPr lang="en-US" dirty="0"/>
              <a:t>BAL was a little bit different than previous works because I used a ratio instead of the quantity of basal area in larger trees. </a:t>
            </a:r>
          </a:p>
          <a:p>
            <a:pPr marL="1164717" lvl="2" indent="-232943">
              <a:buAutoNum type="arabicPeriod"/>
            </a:pPr>
            <a:r>
              <a:rPr lang="en-US" strike="sngStrike" dirty="0"/>
              <a:t>I did this because it otherwise shared a high correlation with plot basal area, and other variables weren’t as good as capturing the individual tree competition effect. </a:t>
            </a:r>
          </a:p>
          <a:p>
            <a:pPr marL="698830" lvl="1" indent="-232943">
              <a:buAutoNum type="arabicPeriod"/>
            </a:pPr>
            <a:r>
              <a:rPr lang="en-US" dirty="0"/>
              <a:t>Using aspect as the only site effect might have some issues</a:t>
            </a:r>
          </a:p>
          <a:p>
            <a:pPr marL="1164717" lvl="2" indent="-232943">
              <a:buAutoNum type="arabicPeriod"/>
            </a:pPr>
            <a:r>
              <a:rPr lang="en-US" dirty="0"/>
              <a:t>The primary concern being that this assumes that the effects of elevation and slope on growth are constant for an aspect, which isn’t necessarily true. </a:t>
            </a:r>
          </a:p>
          <a:p>
            <a:pPr marL="1630604" lvl="3" indent="-232943">
              <a:buAutoNum type="arabicPeriod"/>
            </a:pPr>
            <a:r>
              <a:rPr lang="en-US" dirty="0"/>
              <a:t>Perhaps a different model selection approach would yield in a different result</a:t>
            </a:r>
          </a:p>
          <a:p>
            <a:pPr marL="232943" indent="-232943">
              <a:buAutoNum type="arabicPeriod"/>
            </a:pPr>
            <a:r>
              <a:rPr lang="en-US" dirty="0"/>
              <a:t>In all, my methodology led me to this model – its not perfect, but it captures the effects I was looking for in the data, so let’s move forward.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23</a:t>
            </a:fld>
            <a:endParaRPr lang="en-US"/>
          </a:p>
        </p:txBody>
      </p:sp>
    </p:spTree>
    <p:extLst>
      <p:ext uri="{BB962C8B-B14F-4D97-AF65-F5344CB8AC3E}">
        <p14:creationId xmlns:p14="http://schemas.microsoft.com/office/powerpoint/2010/main" val="2982393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So, I showed how western larch growth varies with size, </a:t>
            </a:r>
            <a:r>
              <a:rPr lang="en-US" dirty="0" err="1"/>
              <a:t>competion</a:t>
            </a:r>
            <a:r>
              <a:rPr lang="en-US" dirty="0"/>
              <a:t>, density and site productivity. </a:t>
            </a:r>
          </a:p>
          <a:p>
            <a:pPr marL="232943" indent="-232943">
              <a:buAutoNum type="arabicPeriod"/>
            </a:pPr>
            <a:r>
              <a:rPr lang="en-US" dirty="0"/>
              <a:t>Now let’s look at how these effects vary if western larch is growing in different mixtures.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24</a:t>
            </a:fld>
            <a:endParaRPr lang="en-US"/>
          </a:p>
        </p:txBody>
      </p:sp>
    </p:spTree>
    <p:extLst>
      <p:ext uri="{BB962C8B-B14F-4D97-AF65-F5344CB8AC3E}">
        <p14:creationId xmlns:p14="http://schemas.microsoft.com/office/powerpoint/2010/main" val="4107892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First, I needed to figure out how to define a mixture. </a:t>
            </a:r>
          </a:p>
          <a:p>
            <a:pPr marL="232943" indent="-232943">
              <a:buAutoNum type="arabicPeriod"/>
            </a:pPr>
            <a:r>
              <a:rPr lang="en-US" dirty="0"/>
              <a:t>I did this by calculating the proportion of basal area for every species in a plot. </a:t>
            </a:r>
          </a:p>
          <a:p>
            <a:pPr marL="232943" indent="-232943">
              <a:buAutoNum type="arabicPeriod"/>
            </a:pPr>
            <a:r>
              <a:rPr lang="en-US" strike="sngStrike" dirty="0"/>
              <a:t>To qualify as a mixture, the total basal area in a plot had to be at least 20% larch, and at least 20% of another species. </a:t>
            </a:r>
          </a:p>
          <a:p>
            <a:pPr marL="698830" lvl="1" indent="-232943">
              <a:buAutoNum type="arabicPeriod"/>
            </a:pPr>
            <a:r>
              <a:rPr lang="en-US" strike="sngStrike" dirty="0"/>
              <a:t>On its own, neither species could occupy more than 65% of plot basal area. </a:t>
            </a:r>
          </a:p>
          <a:p>
            <a:pPr marL="698830" lvl="1" indent="-232943">
              <a:buAutoNum type="arabicPeriod"/>
            </a:pPr>
            <a:r>
              <a:rPr lang="en-US" strike="sngStrike" dirty="0"/>
              <a:t>And together both species had to occupy a minimum of 70% plot BA. </a:t>
            </a:r>
          </a:p>
          <a:p>
            <a:pPr marL="698830" lvl="1" indent="-232943">
              <a:buAutoNum type="arabicPeriod"/>
            </a:pPr>
            <a:r>
              <a:rPr lang="en-US" strike="sngStrike" dirty="0"/>
              <a:t>These parameters create the red polygon on the plot</a:t>
            </a:r>
          </a:p>
          <a:p>
            <a:pPr marL="232943" indent="-232943" defTabSz="931774">
              <a:buFontTx/>
              <a:buAutoNum type="arabicPeriod"/>
              <a:defRPr/>
            </a:pPr>
            <a:r>
              <a:rPr lang="en-US" strike="sngStrike" dirty="0"/>
              <a:t>To qualify as a pure larch plot, larch itself had to occupy at least 70% of plot basal area. </a:t>
            </a:r>
          </a:p>
          <a:p>
            <a:pPr marL="698830" lvl="1" indent="-232943" defTabSz="931774">
              <a:buFontTx/>
              <a:buAutoNum type="arabicPeriod"/>
              <a:defRPr/>
            </a:pPr>
            <a:r>
              <a:rPr lang="en-US" strike="sngStrike" dirty="0"/>
              <a:t>This is shown by the blue wedge. </a:t>
            </a:r>
          </a:p>
          <a:p>
            <a:pPr marL="232943" indent="-232943" defTabSz="931774">
              <a:buFontTx/>
              <a:buAutoNum type="arabicPeriod"/>
              <a:defRPr/>
            </a:pPr>
            <a:r>
              <a:rPr lang="en-US" dirty="0"/>
              <a:t>Although other mixtures exist, they were not included in the analysis</a:t>
            </a:r>
          </a:p>
          <a:p>
            <a:pPr marL="698830" lvl="1" indent="-232943">
              <a:buAutoNum type="arabicPeriod"/>
            </a:pPr>
            <a:endParaRPr lang="en-US" dirty="0"/>
          </a:p>
          <a:p>
            <a:pPr marL="232943" indent="-232943">
              <a:buAutoNum type="arabicPeriod"/>
            </a:pPr>
            <a:r>
              <a:rPr lang="en-US" dirty="0"/>
              <a:t>These seemingly arbitrary percentages guaranteed that western larch was mixed with one other species, and not any other species, </a:t>
            </a:r>
          </a:p>
          <a:p>
            <a:pPr marL="698830" lvl="1" indent="-232943">
              <a:buAutoNum type="arabicPeriod"/>
            </a:pPr>
            <a:r>
              <a:rPr lang="en-US" dirty="0"/>
              <a:t>It also made sure that no species was over-represented in a mixture. </a:t>
            </a:r>
          </a:p>
          <a:p>
            <a:pPr marL="232943" indent="-232943">
              <a:buAutoNum type="arabicPeriod"/>
            </a:pPr>
            <a:endParaRPr lang="en-US" dirty="0"/>
          </a:p>
          <a:p>
            <a:pPr marL="232943" indent="-232943">
              <a:buAutoNum type="arabicPeriod"/>
            </a:pPr>
            <a:r>
              <a:rPr lang="en-US" dirty="0"/>
              <a:t>Although I identified various mixtures of larch with other species, there was only an ample amount of data for larch mixed with lodgepole pine and larch mixed with </a:t>
            </a:r>
            <a:r>
              <a:rPr lang="en-US" dirty="0" err="1"/>
              <a:t>douglas</a:t>
            </a:r>
            <a:r>
              <a:rPr lang="en-US" dirty="0"/>
              <a:t> fir, of course in addition to pure larch conditions.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25</a:t>
            </a:fld>
            <a:endParaRPr lang="en-US"/>
          </a:p>
        </p:txBody>
      </p:sp>
    </p:spTree>
    <p:extLst>
      <p:ext uri="{BB962C8B-B14F-4D97-AF65-F5344CB8AC3E}">
        <p14:creationId xmlns:p14="http://schemas.microsoft.com/office/powerpoint/2010/main" val="239874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4738" y="520700"/>
            <a:ext cx="2320925" cy="1306513"/>
          </a:xfrm>
          <a:prstGeom prst="rect">
            <a:avLst/>
          </a:prstGeom>
        </p:spPr>
      </p:sp>
      <p:sp>
        <p:nvSpPr>
          <p:cNvPr id="3" name="Notes Placeholder 2"/>
          <p:cNvSpPr>
            <a:spLocks noGrp="1"/>
          </p:cNvSpPr>
          <p:nvPr>
            <p:ph type="body" idx="1"/>
          </p:nvPr>
        </p:nvSpPr>
        <p:spPr>
          <a:xfrm>
            <a:off x="701040" y="1953126"/>
            <a:ext cx="5608320" cy="6625390"/>
          </a:xfrm>
        </p:spPr>
        <p:txBody>
          <a:bodyPr/>
          <a:lstStyle/>
          <a:p>
            <a:pPr marL="232943" indent="-232943">
              <a:buAutoNum type="arabicPeriod"/>
            </a:pPr>
            <a:r>
              <a:rPr lang="en-US" dirty="0"/>
              <a:t>To assess growth effects across conditions, I fit the same model as before on the subset of data including the pure larch and mixture data, where each condition was identified with an identifying variable. </a:t>
            </a:r>
          </a:p>
          <a:p>
            <a:pPr marL="232943" indent="-232943">
              <a:buAutoNum type="arabicPeriod"/>
            </a:pPr>
            <a:endParaRPr lang="en-US" dirty="0"/>
          </a:p>
          <a:p>
            <a:pPr marL="232943" indent="-232943">
              <a:buAutoNum type="arabicPeriod"/>
            </a:pPr>
            <a:r>
              <a:rPr lang="en-US" dirty="0"/>
              <a:t>This resulted in a model that allowed pure larch conditions to represent a reference level that each mixture condition was compared to. </a:t>
            </a:r>
          </a:p>
          <a:p>
            <a:pPr marL="232943" indent="-232943">
              <a:buAutoNum type="arabicPeriod"/>
            </a:pPr>
            <a:endParaRPr lang="en-US" dirty="0"/>
          </a:p>
          <a:p>
            <a:pPr marL="232943" indent="-232943">
              <a:buAutoNum type="arabicPeriod"/>
            </a:pPr>
            <a:r>
              <a:rPr lang="en-US" dirty="0"/>
              <a:t>The figures help illustrate this analysis. </a:t>
            </a:r>
          </a:p>
          <a:p>
            <a:pPr marL="698830" lvl="1" indent="-232943">
              <a:buAutoNum type="arabicPeriod"/>
            </a:pPr>
            <a:r>
              <a:rPr lang="en-US" dirty="0"/>
              <a:t>A pure larch reference smooth was fit by the model, like the one shown at the top left. </a:t>
            </a:r>
          </a:p>
          <a:p>
            <a:pPr marL="698830" lvl="1" indent="-232943">
              <a:buAutoNum type="arabicPeriod"/>
            </a:pPr>
            <a:endParaRPr lang="en-US" dirty="0"/>
          </a:p>
          <a:p>
            <a:pPr marL="698830" lvl="1" indent="-232943">
              <a:buAutoNum type="arabicPeriod"/>
            </a:pPr>
            <a:r>
              <a:rPr lang="en-US" dirty="0"/>
              <a:t>Simultaneously, a smooth for each mixture was fit showing how an effect on growth differs from the relationship of the pure conditions.</a:t>
            </a:r>
          </a:p>
          <a:p>
            <a:pPr marL="1164717" lvl="2" indent="-232943">
              <a:buAutoNum type="arabicPeriod"/>
            </a:pPr>
            <a:r>
              <a:rPr lang="en-US" dirty="0"/>
              <a:t>The figure at the top right shows red and green arrows, indicating differences in a mixture from the pure larch smooth. </a:t>
            </a:r>
          </a:p>
          <a:p>
            <a:pPr marL="1164717" lvl="2" indent="-232943">
              <a:buAutoNum type="arabicPeriod"/>
            </a:pPr>
            <a:endParaRPr lang="en-US" dirty="0"/>
          </a:p>
          <a:p>
            <a:pPr marL="698830" lvl="1" indent="-232943">
              <a:buAutoNum type="arabicPeriod"/>
            </a:pPr>
            <a:r>
              <a:rPr lang="en-US" dirty="0"/>
              <a:t>When added to the reference smooth, this difference smooth can represent the effects of a given mixture. </a:t>
            </a:r>
          </a:p>
          <a:p>
            <a:pPr marL="698830" lvl="1" indent="-232943">
              <a:buAutoNum type="arabicPeriod"/>
            </a:pPr>
            <a:r>
              <a:rPr lang="en-US" dirty="0"/>
              <a:t>Now looking at the figure at the bottom, the reference smooth gets offset to display the smooth for a given mixture. The arrows correspond to those above. </a:t>
            </a:r>
          </a:p>
          <a:p>
            <a:pPr marL="232943" indent="-232943">
              <a:buAutoNum type="arabicPeriod"/>
            </a:pPr>
            <a:endParaRPr lang="en-US" dirty="0"/>
          </a:p>
          <a:p>
            <a:pPr marL="232943" indent="-232943">
              <a:buAutoNum type="arabicPeriod"/>
            </a:pPr>
            <a:r>
              <a:rPr lang="en-US" dirty="0"/>
              <a:t>Additionally, an F-test was conducted to evaluate whether a mixture’s smooth was different from the reference smooth. </a:t>
            </a:r>
          </a:p>
          <a:p>
            <a:pPr marL="698830" lvl="1" indent="-232943">
              <a:buAutoNum type="arabicPeriod"/>
            </a:pPr>
            <a:r>
              <a:rPr lang="en-US" dirty="0"/>
              <a:t>P-values will be shown for this test, where low-</a:t>
            </a:r>
            <a:r>
              <a:rPr lang="en-US" dirty="0" err="1"/>
              <a:t>pvalues</a:t>
            </a:r>
            <a:r>
              <a:rPr lang="en-US" dirty="0"/>
              <a:t> indicate evidence for a difference.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26</a:t>
            </a:fld>
            <a:endParaRPr lang="en-US"/>
          </a:p>
        </p:txBody>
      </p:sp>
    </p:spTree>
    <p:extLst>
      <p:ext uri="{BB962C8B-B14F-4D97-AF65-F5344CB8AC3E}">
        <p14:creationId xmlns:p14="http://schemas.microsoft.com/office/powerpoint/2010/main" val="3796233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12963" y="644525"/>
            <a:ext cx="2784475" cy="1566863"/>
          </a:xfrm>
          <a:prstGeom prst="rect">
            <a:avLst/>
          </a:prstGeom>
        </p:spPr>
      </p:sp>
      <p:sp>
        <p:nvSpPr>
          <p:cNvPr id="3" name="Notes Placeholder 2"/>
          <p:cNvSpPr>
            <a:spLocks noGrp="1"/>
          </p:cNvSpPr>
          <p:nvPr>
            <p:ph type="body" idx="1"/>
          </p:nvPr>
        </p:nvSpPr>
        <p:spPr>
          <a:xfrm>
            <a:off x="701040" y="2251493"/>
            <a:ext cx="5608320" cy="5725444"/>
          </a:xfrm>
        </p:spPr>
        <p:txBody>
          <a:bodyPr/>
          <a:lstStyle/>
          <a:p>
            <a:endParaRPr lang="en-US" dirty="0"/>
          </a:p>
          <a:p>
            <a:pPr marL="232943" indent="-232943">
              <a:buAutoNum type="arabicPeriod"/>
            </a:pPr>
            <a:r>
              <a:rPr lang="en-US" dirty="0"/>
              <a:t>Estimated smooths with offsets from mixtures applied are shown for DBH and Crown ratio effects.</a:t>
            </a:r>
          </a:p>
          <a:p>
            <a:pPr marL="232943" indent="-232943">
              <a:buAutoNum type="arabicPeriod"/>
            </a:pPr>
            <a:r>
              <a:rPr lang="en-US" dirty="0"/>
              <a:t>In the table on top, we can see the p-values associated with the test that a mixture smooth was different from the reference conditions. </a:t>
            </a:r>
          </a:p>
          <a:p>
            <a:pPr marL="698830" lvl="1" indent="-232943">
              <a:buAutoNum type="arabicPeriod"/>
            </a:pPr>
            <a:r>
              <a:rPr lang="en-US" dirty="0"/>
              <a:t>Reference smooths also had p-values, which simply indicate evidence that the smooth was a non-flat function. </a:t>
            </a:r>
          </a:p>
          <a:p>
            <a:pPr marL="698830" lvl="1" indent="-232943">
              <a:buAutoNum type="arabicPeriod"/>
            </a:pPr>
            <a:r>
              <a:rPr lang="en-US" dirty="0"/>
              <a:t>EDF stands for effective degrees of freedom, and higher values simply indicate more complexity in a smooth. </a:t>
            </a:r>
          </a:p>
          <a:p>
            <a:pPr marL="232943" indent="-232943">
              <a:buAutoNum type="arabicPeriod"/>
            </a:pPr>
            <a:r>
              <a:rPr lang="en-US" dirty="0"/>
              <a:t>In the figures Blue represents the reference smooth, green represents larch-Lodgepole pine mixtures, and red represents larch-</a:t>
            </a:r>
            <a:r>
              <a:rPr lang="en-US" dirty="0" err="1"/>
              <a:t>douglas</a:t>
            </a:r>
            <a:r>
              <a:rPr lang="en-US" dirty="0"/>
              <a:t> fir mixtures. </a:t>
            </a:r>
          </a:p>
          <a:p>
            <a:pPr marL="698830" lvl="1" indent="-232943">
              <a:buAutoNum type="arabicPeriod"/>
            </a:pPr>
            <a:r>
              <a:rPr lang="en-US" dirty="0"/>
              <a:t>As reminder, these smooths are for western larch growth within each of these conditions, not the other species. </a:t>
            </a:r>
          </a:p>
          <a:p>
            <a:pPr marL="698830" lvl="1" indent="-232943">
              <a:buAutoNum type="arabicPeriod"/>
            </a:pPr>
            <a:r>
              <a:rPr lang="en-US" dirty="0"/>
              <a:t>Each mixture smooth shown with 2 standard errors shaded in the corresponding colors. </a:t>
            </a:r>
          </a:p>
          <a:p>
            <a:pPr marL="1164717" lvl="2" indent="-232943">
              <a:buAutoNum type="arabicPeriod"/>
            </a:pPr>
            <a:r>
              <a:rPr lang="en-US" dirty="0"/>
              <a:t>If a mixture smooth’s shaded region crosses the reference smooth, then there is not a difference at that point. </a:t>
            </a:r>
          </a:p>
          <a:p>
            <a:pPr marL="232943" indent="-232943">
              <a:buAutoNum type="arabicPeriod"/>
            </a:pPr>
            <a:endParaRPr lang="en-US" dirty="0"/>
          </a:p>
          <a:p>
            <a:pPr marL="232943" indent="-232943">
              <a:buAutoNum type="arabicPeriod"/>
            </a:pPr>
            <a:r>
              <a:rPr lang="en-US" dirty="0"/>
              <a:t>So these results show that DBH effects on western larch BAI are different when larch is mixed with lodgepole pine. </a:t>
            </a:r>
          </a:p>
          <a:p>
            <a:pPr marL="698830" lvl="1" indent="-232943">
              <a:buAutoNum type="arabicPeriod"/>
            </a:pPr>
            <a:r>
              <a:rPr lang="en-US" dirty="0"/>
              <a:t>That is, when mixed with lodgepole pine, smaller trees would see lower growth rates, and larger trees would see higher growth rates, as shown by a visual comparison of the green and blue curves in the figure on the left. </a:t>
            </a:r>
          </a:p>
          <a:p>
            <a:pPr marL="232943" indent="-232943">
              <a:buAutoNum type="arabicPeriod"/>
            </a:pPr>
            <a:r>
              <a:rPr lang="en-US" dirty="0"/>
              <a:t>There was no evidence that the smooth for </a:t>
            </a:r>
            <a:r>
              <a:rPr lang="en-US" dirty="0" err="1"/>
              <a:t>douglas</a:t>
            </a:r>
            <a:r>
              <a:rPr lang="en-US" dirty="0"/>
              <a:t> fir-mixed larch was different, shown by a higher p-value and a difference smooth that doesn’t deviate from the reference, shown by comparing the red and blue curves on the left. </a:t>
            </a:r>
          </a:p>
          <a:p>
            <a:pPr marL="232943" indent="-232943">
              <a:buAutoNum type="arabicPeriod"/>
            </a:pPr>
            <a:endParaRPr lang="en-US" dirty="0"/>
          </a:p>
          <a:p>
            <a:pPr marL="232943" indent="-232943">
              <a:buAutoNum type="arabicPeriod"/>
            </a:pPr>
            <a:r>
              <a:rPr lang="en-US" dirty="0"/>
              <a:t>In the crown ratio effects on growth, there was only a difference in the larch when mixed with </a:t>
            </a:r>
            <a:r>
              <a:rPr lang="en-US" dirty="0" err="1"/>
              <a:t>douglas</a:t>
            </a:r>
            <a:r>
              <a:rPr lang="en-US" dirty="0"/>
              <a:t> fir, but the smooths show a somewhat unremarkable difference overall in the figure on the right, comparing red and blue. </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27</a:t>
            </a:fld>
            <a:endParaRPr lang="en-US"/>
          </a:p>
        </p:txBody>
      </p:sp>
    </p:spTree>
    <p:extLst>
      <p:ext uri="{BB962C8B-B14F-4D97-AF65-F5344CB8AC3E}">
        <p14:creationId xmlns:p14="http://schemas.microsoft.com/office/powerpoint/2010/main" val="1211025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70075" y="728663"/>
            <a:ext cx="3452813" cy="1943100"/>
          </a:xfrm>
          <a:prstGeom prst="rect">
            <a:avLst/>
          </a:prstGeom>
        </p:spPr>
      </p:sp>
      <p:sp>
        <p:nvSpPr>
          <p:cNvPr id="3" name="Notes Placeholder 2"/>
          <p:cNvSpPr>
            <a:spLocks noGrp="1"/>
          </p:cNvSpPr>
          <p:nvPr>
            <p:ph type="body" idx="1"/>
          </p:nvPr>
        </p:nvSpPr>
        <p:spPr>
          <a:xfrm>
            <a:off x="701040" y="3445041"/>
            <a:ext cx="5608320" cy="4519863"/>
          </a:xfrm>
        </p:spPr>
        <p:txBody>
          <a:bodyPr/>
          <a:lstStyle/>
          <a:p>
            <a:pPr marL="232943" indent="-232943">
              <a:buAutoNum type="arabicPeriod"/>
            </a:pPr>
            <a:r>
              <a:rPr lang="en-US" dirty="0"/>
              <a:t>BAL is shown on the left where where there is an interesting difference in the growth effect when larch is mixed with lodgepole pine, shown by the green curve. </a:t>
            </a:r>
          </a:p>
          <a:p>
            <a:pPr marL="698830" lvl="1" indent="-232943">
              <a:buAutoNum type="arabicPeriod"/>
            </a:pPr>
            <a:r>
              <a:rPr lang="en-US" dirty="0"/>
              <a:t>Comparing green to blue, there appears to be a negative difference at lower values of BAL, and a positive difference at higher values of BAL. </a:t>
            </a:r>
          </a:p>
          <a:p>
            <a:pPr marL="698830" lvl="1" indent="-232943">
              <a:buAutoNum type="arabicPeriod"/>
            </a:pPr>
            <a:r>
              <a:rPr lang="en-US" dirty="0"/>
              <a:t>This means that holding everything else constant, and when in lodgepole pine mixtures, larch that are competitively dominant grow less compared to when growing with other western larch, and trees that are less competitively dominant grow more</a:t>
            </a:r>
          </a:p>
          <a:p>
            <a:pPr marL="698830" lvl="1" indent="-232943">
              <a:buAutoNum type="arabicPeriod"/>
            </a:pPr>
            <a:r>
              <a:rPr lang="en-US" dirty="0"/>
              <a:t>This result is surprising considering that lodgepole pine is also very intolerant of shade just like western larch. </a:t>
            </a:r>
          </a:p>
          <a:p>
            <a:pPr marL="1164717" lvl="2" indent="-232943">
              <a:buAutoNum type="arabicPeriod"/>
            </a:pPr>
            <a:r>
              <a:rPr lang="en-US" dirty="0"/>
              <a:t>If anything, I expected that there would be less growth at higher values of BAL. in lodgepole pine mixtures. </a:t>
            </a:r>
          </a:p>
          <a:p>
            <a:pPr marL="698830" lvl="1" indent="-232943">
              <a:buAutoNum type="arabicPeriod"/>
            </a:pPr>
            <a:r>
              <a:rPr lang="en-US" dirty="0"/>
              <a:t>As it turns out, this may be explained by differences in the data structure of the lodgepole pine mixture compared to the pure larch conditions. I’ll revisit that point in just a moment. </a:t>
            </a:r>
          </a:p>
          <a:p>
            <a:pPr marL="698830" lvl="1" indent="-232943">
              <a:buAutoNum type="arabicPeriod"/>
            </a:pPr>
            <a:endParaRPr lang="en-US" dirty="0"/>
          </a:p>
          <a:p>
            <a:pPr marL="232943" indent="-232943">
              <a:buAutoNum type="arabicPeriod"/>
            </a:pPr>
            <a:r>
              <a:rPr lang="en-US" dirty="0"/>
              <a:t>The BAH curves are shown on the right, where there was strong evidence that the effect on larch growth was different in each mixture. </a:t>
            </a:r>
          </a:p>
          <a:p>
            <a:pPr marL="698830" lvl="1" indent="-232943">
              <a:buAutoNum type="arabicPeriod"/>
            </a:pPr>
            <a:r>
              <a:rPr lang="en-US" dirty="0"/>
              <a:t>The first thing to point out here is that the lodgepole pine mixtures simply lacked data at large BAH values, which is why the green smooth is not plotted at higher values. </a:t>
            </a:r>
          </a:p>
          <a:p>
            <a:pPr marL="698830" lvl="1" indent="-232943">
              <a:buAutoNum type="arabicPeriod"/>
            </a:pPr>
            <a:r>
              <a:rPr lang="en-US" dirty="0"/>
              <a:t>In Douglas-fir mixtures there is a smaller effect on BAI at high values of BAH, meaning that at higher densities in mixtures with Douglas-fir, western larch growth is lower.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28</a:t>
            </a:fld>
            <a:endParaRPr lang="en-US"/>
          </a:p>
        </p:txBody>
      </p:sp>
    </p:spTree>
    <p:extLst>
      <p:ext uri="{BB962C8B-B14F-4D97-AF65-F5344CB8AC3E}">
        <p14:creationId xmlns:p14="http://schemas.microsoft.com/office/powerpoint/2010/main" val="2792836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The aspect partial differences are shown at the bottom where there was evidence for a different effect in each mixture, indicated by lower p-values. </a:t>
            </a:r>
          </a:p>
          <a:p>
            <a:pPr marL="232943" indent="-232943">
              <a:buAutoNum type="arabicPeriod"/>
            </a:pPr>
            <a:r>
              <a:rPr lang="en-US" dirty="0"/>
              <a:t>Since this is a multi-dimensional figure, we have to settle for the differences, instead of offsets. </a:t>
            </a:r>
          </a:p>
          <a:p>
            <a:pPr marL="698830" lvl="1" indent="-232943">
              <a:buAutoNum type="arabicPeriod"/>
            </a:pPr>
            <a:r>
              <a:rPr lang="en-US" dirty="0"/>
              <a:t>The figure on the left shows that Larch growing with lodgepole saw positive differences on northeast aspects</a:t>
            </a:r>
          </a:p>
          <a:p>
            <a:pPr marL="698830" lvl="1" indent="-232943">
              <a:buAutoNum type="arabicPeriod"/>
            </a:pPr>
            <a:r>
              <a:rPr lang="en-US" dirty="0"/>
              <a:t>And in the middle, larch growing with </a:t>
            </a:r>
            <a:r>
              <a:rPr lang="en-US" dirty="0" err="1"/>
              <a:t>douglas</a:t>
            </a:r>
            <a:r>
              <a:rPr lang="en-US" dirty="0"/>
              <a:t> fir saw negative differences when growing on northwest aspects.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29</a:t>
            </a:fld>
            <a:endParaRPr lang="en-US"/>
          </a:p>
        </p:txBody>
      </p:sp>
    </p:spTree>
    <p:extLst>
      <p:ext uri="{BB962C8B-B14F-4D97-AF65-F5344CB8AC3E}">
        <p14:creationId xmlns:p14="http://schemas.microsoft.com/office/powerpoint/2010/main" val="188537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9000" y="207963"/>
            <a:ext cx="2692400" cy="1514475"/>
          </a:xfrm>
          <a:prstGeom prst="rect">
            <a:avLst/>
          </a:prstGeom>
        </p:spPr>
      </p:sp>
      <p:sp>
        <p:nvSpPr>
          <p:cNvPr id="3" name="Notes Placeholder 2"/>
          <p:cNvSpPr>
            <a:spLocks noGrp="1"/>
          </p:cNvSpPr>
          <p:nvPr>
            <p:ph type="body" idx="1"/>
          </p:nvPr>
        </p:nvSpPr>
        <p:spPr>
          <a:xfrm>
            <a:off x="701040" y="1850999"/>
            <a:ext cx="5608320" cy="6850406"/>
          </a:xfrm>
        </p:spPr>
        <p:txBody>
          <a:bodyPr/>
          <a:lstStyle/>
          <a:p>
            <a:pPr marL="232943" indent="-232943" defTabSz="931774">
              <a:buFontTx/>
              <a:buAutoNum type="arabicPeriod"/>
              <a:defRPr/>
            </a:pPr>
            <a:r>
              <a:rPr lang="en-US" dirty="0"/>
              <a:t>Sometimes managed in plantations with only larch, but since management in this region is not very intensive, it oftentimes is managed with other species. </a:t>
            </a:r>
          </a:p>
          <a:p>
            <a:pPr marL="232943" indent="-232943" defTabSz="931774">
              <a:buFontTx/>
              <a:buAutoNum type="arabicPeriod"/>
              <a:defRPr/>
            </a:pPr>
            <a:r>
              <a:rPr lang="en-US" dirty="0"/>
              <a:t>Those species are shown on the right by order of shade tolerance, where on top are shade intolerant trees like larches and pines, and on the bottom there are trees that thrive in the shade, like fir, spruce, and hemlock. </a:t>
            </a:r>
          </a:p>
          <a:p>
            <a:pPr marL="232943" indent="-232943" defTabSz="931774">
              <a:buFontTx/>
              <a:buAutoNum type="arabicPeriod"/>
              <a:defRPr/>
            </a:pPr>
            <a:endParaRPr lang="en-US" dirty="0"/>
          </a:p>
          <a:p>
            <a:pPr marL="232943" indent="-232943" defTabSz="931774">
              <a:buFontTx/>
              <a:buAutoNum type="arabicPeriod"/>
              <a:defRPr/>
            </a:pPr>
            <a:r>
              <a:rPr lang="en-US" dirty="0"/>
              <a:t>In the photo on the left, larch are the yellow trees, others are green. </a:t>
            </a:r>
          </a:p>
          <a:p>
            <a:pPr marL="232943" indent="-232943" defTabSz="931774">
              <a:buFontTx/>
              <a:buAutoNum type="arabicPeriod"/>
              <a:defRPr/>
            </a:pPr>
            <a:r>
              <a:rPr lang="en-US" dirty="0"/>
              <a:t>In mixed-species forests like this one, different species fill different ecological niches. That is, each species has its own methods in which it acquires resources that it needs to grow. </a:t>
            </a:r>
          </a:p>
          <a:p>
            <a:pPr marL="232943" indent="-232943" defTabSz="931774">
              <a:buFontTx/>
              <a:buAutoNum type="arabicPeriod"/>
              <a:defRPr/>
            </a:pPr>
            <a:r>
              <a:rPr lang="en-US" dirty="0"/>
              <a:t>Naturally, trees compete for water, light, and nutrients in a stand like this, especially when two species fill the same niche. </a:t>
            </a:r>
          </a:p>
          <a:p>
            <a:pPr marL="232943" indent="-232943" defTabSz="931774">
              <a:buFontTx/>
              <a:buAutoNum type="arabicPeriod"/>
              <a:defRPr/>
            </a:pPr>
            <a:r>
              <a:rPr lang="en-US" dirty="0"/>
              <a:t>However, recent research has suggested that the ecological niches which two species occupy in a stand might actually be  complementary of one another, meaning that the way that two species acquire or use resources can lead to less competition for those resources compared to when trees of the same species or that fill the same niche grow with one another. </a:t>
            </a:r>
          </a:p>
          <a:p>
            <a:pPr marL="232943" indent="-232943" defTabSz="931774">
              <a:buFontTx/>
              <a:buAutoNum type="arabicPeriod"/>
              <a:defRPr/>
            </a:pPr>
            <a:endParaRPr lang="en-US" dirty="0"/>
          </a:p>
          <a:p>
            <a:pPr marL="232943" indent="-232943" defTabSz="931774">
              <a:buFontTx/>
              <a:buAutoNum type="arabicPeriod"/>
              <a:defRPr/>
            </a:pPr>
            <a:r>
              <a:rPr lang="en-US" dirty="0"/>
              <a:t>In other words, niche complementarity among species can lead to competitive reduction in mixed-species stands. </a:t>
            </a:r>
          </a:p>
          <a:p>
            <a:pPr marL="232943" indent="-232943" defTabSz="931774">
              <a:buFontTx/>
              <a:buAutoNum type="arabicPeriod"/>
              <a:defRPr/>
            </a:pPr>
            <a:endParaRPr lang="en-US" dirty="0"/>
          </a:p>
          <a:p>
            <a:pPr marL="232943" indent="-232943" defTabSz="931774">
              <a:buFontTx/>
              <a:buAutoNum type="arabicPeriod"/>
              <a:defRPr/>
            </a:pPr>
            <a:r>
              <a:rPr lang="en-US" dirty="0"/>
              <a:t>Since competition may be reduced when there is niche </a:t>
            </a:r>
            <a:r>
              <a:rPr lang="en-US" dirty="0" err="1"/>
              <a:t>complentarity</a:t>
            </a:r>
            <a:r>
              <a:rPr lang="en-US" dirty="0"/>
              <a:t> among species in a stand, one might expect that growth of trees in that stand could be higher than trees of the same species in a different stand where niche complementarity is not present. </a:t>
            </a:r>
          </a:p>
          <a:p>
            <a:pPr marL="232943" indent="-232943" defTabSz="931774">
              <a:buFontTx/>
              <a:buAutoNum type="arabicPeriod"/>
              <a:defRPr/>
            </a:pPr>
            <a:endParaRPr lang="en-US" dirty="0"/>
          </a:p>
          <a:p>
            <a:pPr marL="232943" indent="-232943" defTabSz="931774">
              <a:buFontTx/>
              <a:buAutoNum type="arabicPeriod"/>
              <a:defRPr/>
            </a:pPr>
            <a:r>
              <a:rPr lang="en-US" dirty="0"/>
              <a:t>In fact, various studies have shown that growth and yield can be effected by species-mixing, but very few studies of this nature have been conducted in western north America. </a:t>
            </a:r>
          </a:p>
          <a:p>
            <a:pPr marL="232943" indent="-232943" defTabSz="931774">
              <a:buFontTx/>
              <a:buAutoNum type="arabicPeriod"/>
              <a:defRPr/>
            </a:pPr>
            <a:r>
              <a:rPr lang="en-US" dirty="0"/>
              <a:t>Additionally, quantifying species niche can be somewhat difficult, so examining niche complementarity effects on growth requires investigation. </a:t>
            </a:r>
          </a:p>
          <a:p>
            <a:pPr marL="232943" indent="-232943" defTabSz="931774">
              <a:buFontTx/>
              <a:buAutoNum type="arabicPeriod"/>
              <a:defRPr/>
            </a:pPr>
            <a:endParaRPr lang="en-US" dirty="0"/>
          </a:p>
          <a:p>
            <a:pPr marL="232943" indent="-232943" defTabSz="931774">
              <a:buFontTx/>
              <a:buAutoNum type="arabicPeriod"/>
              <a:defRPr/>
            </a:pPr>
            <a:r>
              <a:rPr lang="en-US" dirty="0"/>
              <a:t>Since shade tolerance relates to how a tree acquires or uses light, it may be used to describe its light-seeking niche as well. </a:t>
            </a:r>
          </a:p>
          <a:p>
            <a:pPr marL="232943" indent="-232943" defTabSz="931774">
              <a:buFontTx/>
              <a:buAutoNum type="arabicPeriod"/>
              <a:defRPr/>
            </a:pPr>
            <a:r>
              <a:rPr lang="en-US" dirty="0"/>
              <a:t>So, in theory when shade-intolerant western larch grows with more shade tolerant firs and spruces, one might expect to see less competition for light compared to when larch is growing with larch or other shade-intolerant species. </a:t>
            </a:r>
          </a:p>
          <a:p>
            <a:pPr marL="232943" indent="-232943" defTabSz="931774">
              <a:buFontTx/>
              <a:buAutoNum type="arabicPeriod"/>
              <a:defRPr/>
            </a:pPr>
            <a:endParaRPr lang="en-US" dirty="0"/>
          </a:p>
          <a:p>
            <a:pPr marL="232943" indent="-232943" defTabSz="931774">
              <a:buFontTx/>
              <a:buAutoNum type="arabicPeriod"/>
              <a:defRPr/>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3</a:t>
            </a:fld>
            <a:endParaRPr lang="en-US"/>
          </a:p>
        </p:txBody>
      </p:sp>
    </p:spTree>
    <p:extLst>
      <p:ext uri="{BB962C8B-B14F-4D97-AF65-F5344CB8AC3E}">
        <p14:creationId xmlns:p14="http://schemas.microsoft.com/office/powerpoint/2010/main" val="24023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BAL is shown on the top row here where there is an interesting difference shown in the growth effect when larch is mixed with lodgepole pine in the difference smooth on the top left. </a:t>
            </a:r>
          </a:p>
          <a:p>
            <a:pPr marL="698830" lvl="1" indent="-232943">
              <a:buAutoNum type="arabicPeriod"/>
            </a:pPr>
            <a:r>
              <a:rPr lang="en-US" dirty="0"/>
              <a:t>It shows a negative difference at lower values, and a positive difference at higher values. </a:t>
            </a:r>
          </a:p>
          <a:p>
            <a:pPr marL="698830" lvl="1" indent="-232943">
              <a:buAutoNum type="arabicPeriod"/>
            </a:pPr>
            <a:r>
              <a:rPr lang="en-US" dirty="0"/>
              <a:t>This means that holding everything else constant, and when in lodgepole pine mixtures, larch that are competitively dominant actually grow less compared to when growing with other western larch, and trees that are less competitively dominant grow more, holding everything else constant. </a:t>
            </a:r>
          </a:p>
          <a:p>
            <a:pPr marL="698830" lvl="1" indent="-232943">
              <a:buAutoNum type="arabicPeriod"/>
            </a:pPr>
            <a:r>
              <a:rPr lang="en-US" dirty="0"/>
              <a:t>This result is surprising, and difficult to find an explanation for considering that lodgepole pine is also very intolerant of shade. If anything, I expected that there would be less growth at higher values of BAL. in lodgepole pine mixtures. </a:t>
            </a:r>
          </a:p>
          <a:p>
            <a:pPr marL="698830" lvl="1" indent="-232943">
              <a:buAutoNum type="arabicPeriod"/>
            </a:pPr>
            <a:r>
              <a:rPr lang="en-US" dirty="0"/>
              <a:t>As it turns out, this may be explained by differences in the data structure of the lodgepole pine mixture compared to the pure larch conditions. I’ll revisit this topic in a moment. </a:t>
            </a:r>
          </a:p>
          <a:p>
            <a:pPr marL="232943" indent="-232943">
              <a:buAutoNum type="arabicPeriod"/>
            </a:pPr>
            <a:r>
              <a:rPr lang="en-US" dirty="0"/>
              <a:t>BAH is shown in the middle row on the left, where there was strong evidence that the effect on larch growth was different in each mixture. </a:t>
            </a:r>
          </a:p>
          <a:p>
            <a:pPr marL="698830" lvl="1" indent="-232943">
              <a:buAutoNum type="arabicPeriod"/>
            </a:pPr>
            <a:r>
              <a:rPr lang="en-US" dirty="0"/>
              <a:t>The differences shown translate to the estimated curves on the right. </a:t>
            </a:r>
          </a:p>
          <a:p>
            <a:pPr marL="698830" lvl="1" indent="-232943">
              <a:buAutoNum type="arabicPeriod"/>
            </a:pPr>
            <a:r>
              <a:rPr lang="en-US" dirty="0"/>
              <a:t>The first thing to point out here is that the lodgepole pine mixture has very high uncertainty at BAH values greater than 30, shown by the extremely wide shaded region. </a:t>
            </a:r>
          </a:p>
          <a:p>
            <a:pPr marL="1164717" lvl="2" indent="-232943">
              <a:buAutoNum type="arabicPeriod"/>
            </a:pPr>
            <a:r>
              <a:rPr lang="en-US" dirty="0"/>
              <a:t>This is simply a result of a lack of high basal area data in lodgepole pine mixtures. Those values are excluded from plotting on the right. </a:t>
            </a:r>
          </a:p>
          <a:p>
            <a:pPr marL="698830" lvl="1" indent="-232943">
              <a:buAutoNum type="arabicPeriod"/>
            </a:pPr>
            <a:r>
              <a:rPr lang="en-US" dirty="0"/>
              <a:t>In both mixtures, we see that at higher values of BAH, there is a smaller effect on BAI. </a:t>
            </a:r>
          </a:p>
          <a:p>
            <a:pPr marL="232943" indent="-232943">
              <a:buAutoNum type="arabicPeriod"/>
            </a:pPr>
            <a:r>
              <a:rPr lang="en-US" dirty="0"/>
              <a:t>The aspect partial differences are shown at the bottom left where there was evidence for a different effect in each mixture</a:t>
            </a:r>
          </a:p>
          <a:p>
            <a:pPr marL="698830" lvl="1" indent="-232943">
              <a:buAutoNum type="arabicPeriod"/>
            </a:pPr>
            <a:r>
              <a:rPr lang="en-US" dirty="0"/>
              <a:t>Larch growing with lodgepole saw positive differences on northeast aspects</a:t>
            </a:r>
          </a:p>
          <a:p>
            <a:pPr marL="698830" lvl="1" indent="-232943">
              <a:buAutoNum type="arabicPeriod"/>
            </a:pPr>
            <a:r>
              <a:rPr lang="en-US" dirty="0"/>
              <a:t>Larch growing with </a:t>
            </a:r>
            <a:r>
              <a:rPr lang="en-US" dirty="0" err="1"/>
              <a:t>douglas</a:t>
            </a:r>
            <a:r>
              <a:rPr lang="en-US" dirty="0"/>
              <a:t> fir saw negative differences when growing on northwest aspects.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30</a:t>
            </a:fld>
            <a:endParaRPr lang="en-US"/>
          </a:p>
        </p:txBody>
      </p:sp>
    </p:spTree>
    <p:extLst>
      <p:ext uri="{BB962C8B-B14F-4D97-AF65-F5344CB8AC3E}">
        <p14:creationId xmlns:p14="http://schemas.microsoft.com/office/powerpoint/2010/main" val="34752642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5F9E6C-DAD6-48B1-9567-0736B1DBB65B}" type="slidenum">
              <a:rPr lang="en-US" smtClean="0"/>
              <a:t>31</a:t>
            </a:fld>
            <a:endParaRPr lang="en-US"/>
          </a:p>
        </p:txBody>
      </p:sp>
    </p:spTree>
    <p:extLst>
      <p:ext uri="{BB962C8B-B14F-4D97-AF65-F5344CB8AC3E}">
        <p14:creationId xmlns:p14="http://schemas.microsoft.com/office/powerpoint/2010/main" val="3864677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32</a:t>
            </a:fld>
            <a:endParaRPr lang="en-US"/>
          </a:p>
        </p:txBody>
      </p:sp>
    </p:spTree>
    <p:extLst>
      <p:ext uri="{BB962C8B-B14F-4D97-AF65-F5344CB8AC3E}">
        <p14:creationId xmlns:p14="http://schemas.microsoft.com/office/powerpoint/2010/main" val="3572198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5488" y="1162050"/>
            <a:ext cx="3019425" cy="1698625"/>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The difference smooth results suggest that the effects of size, competition, and site on growth are indeed different when larch is mixed with lodgepole pine or </a:t>
            </a:r>
            <a:r>
              <a:rPr lang="en-US" dirty="0" err="1"/>
              <a:t>douglas</a:t>
            </a:r>
            <a:r>
              <a:rPr lang="en-US" dirty="0"/>
              <a:t> fir, but the results varied by mixture and predictors. </a:t>
            </a:r>
          </a:p>
          <a:p>
            <a:pPr marL="465887" lvl="1"/>
            <a:r>
              <a:rPr lang="en-US" strike="sngStrike" dirty="0"/>
              <a:t>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33</a:t>
            </a:fld>
            <a:endParaRPr lang="en-US"/>
          </a:p>
        </p:txBody>
      </p:sp>
    </p:spTree>
    <p:extLst>
      <p:ext uri="{BB962C8B-B14F-4D97-AF65-F5344CB8AC3E}">
        <p14:creationId xmlns:p14="http://schemas.microsoft.com/office/powerpoint/2010/main" val="3517446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73275" y="1162050"/>
            <a:ext cx="3794125" cy="2135188"/>
          </a:xfrm>
          <a:prstGeom prst="rect">
            <a:avLst/>
          </a:prstGeom>
        </p:spPr>
      </p:sp>
      <p:sp>
        <p:nvSpPr>
          <p:cNvPr id="3" name="Notes Placeholder 2"/>
          <p:cNvSpPr>
            <a:spLocks noGrp="1"/>
          </p:cNvSpPr>
          <p:nvPr>
            <p:ph type="body" idx="1"/>
          </p:nvPr>
        </p:nvSpPr>
        <p:spPr>
          <a:xfrm>
            <a:off x="701040" y="3818021"/>
            <a:ext cx="5608320" cy="3486152"/>
          </a:xfrm>
        </p:spPr>
        <p:txBody>
          <a:bodyPr/>
          <a:lstStyle/>
          <a:p>
            <a:pPr marL="1164717" lvl="2" indent="-232943">
              <a:buAutoNum type="arabicPeriod"/>
            </a:pPr>
            <a:endParaRPr lang="en-US" dirty="0"/>
          </a:p>
          <a:p>
            <a:pPr marL="232943" indent="-232943">
              <a:buAutoNum type="arabicPeriod"/>
            </a:pPr>
            <a:r>
              <a:rPr lang="en-US" dirty="0"/>
              <a:t>However, these results were not without limitations. </a:t>
            </a:r>
          </a:p>
          <a:p>
            <a:pPr marL="698830" lvl="1" indent="-232943">
              <a:buAutoNum type="arabicPeriod"/>
            </a:pPr>
            <a:r>
              <a:rPr lang="en-US" dirty="0"/>
              <a:t>The plot to the top right shows distributions of BAH for each mixture, the pure larch on the left, larch-lodgepole on the right, and larch-</a:t>
            </a:r>
            <a:r>
              <a:rPr lang="en-US" dirty="0" err="1"/>
              <a:t>douglas</a:t>
            </a:r>
            <a:r>
              <a:rPr lang="en-US" dirty="0"/>
              <a:t> fir on the right.</a:t>
            </a:r>
          </a:p>
          <a:p>
            <a:pPr marL="1164717" lvl="2" indent="-232943">
              <a:buAutoNum type="arabicPeriod"/>
            </a:pPr>
            <a:r>
              <a:rPr lang="en-US" dirty="0"/>
              <a:t>The range and density of data in the lodgepole pine mixtures is much smaller than the pure larch conditions, as noted earlier. </a:t>
            </a:r>
          </a:p>
          <a:p>
            <a:pPr marL="1164717" lvl="2" indent="-232943">
              <a:buAutoNum type="arabicPeriod"/>
            </a:pPr>
            <a:r>
              <a:rPr lang="en-US" dirty="0"/>
              <a:t>This could explain why the growth effects of BAL were characterized so differently from the reference. </a:t>
            </a:r>
          </a:p>
          <a:p>
            <a:pPr marL="1164717" lvl="2" indent="-232943">
              <a:buAutoNum type="arabicPeriod"/>
            </a:pPr>
            <a:r>
              <a:rPr lang="en-US" dirty="0"/>
              <a:t>Since BAL is the ratio of plot basal area (or BAH) in trees larger than a subject, and since these effects are being compared between conditions that have different ranges of values, BAL can have a different meaning between lodgepole pine and pure larch conditions. </a:t>
            </a:r>
          </a:p>
          <a:p>
            <a:pPr marL="1164717" lvl="2" indent="-232943">
              <a:buAutoNum type="arabicPeriod"/>
            </a:pPr>
            <a:r>
              <a:rPr lang="en-US" dirty="0"/>
              <a:t>In other words, BAL when applied as a ratio probably should not be directly compared between conditions when there is this type of imbalance in data.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34</a:t>
            </a:fld>
            <a:endParaRPr lang="en-US"/>
          </a:p>
        </p:txBody>
      </p:sp>
    </p:spTree>
    <p:extLst>
      <p:ext uri="{BB962C8B-B14F-4D97-AF65-F5344CB8AC3E}">
        <p14:creationId xmlns:p14="http://schemas.microsoft.com/office/powerpoint/2010/main" val="1175356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68438" y="1162050"/>
            <a:ext cx="4071937" cy="2290763"/>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Also, there was not enough data for larch growing with shade tolerant spruce or fir to analyze. </a:t>
            </a:r>
          </a:p>
          <a:p>
            <a:pPr marL="698830" lvl="1" indent="-232943">
              <a:buAutoNum type="arabicPeriod"/>
            </a:pPr>
            <a:r>
              <a:rPr lang="en-US" dirty="0"/>
              <a:t>This makes it difficult to comment on whether shade tolerance can explain differences in growth effects, especially since </a:t>
            </a:r>
            <a:r>
              <a:rPr lang="en-US" dirty="0" err="1"/>
              <a:t>douglas</a:t>
            </a:r>
            <a:r>
              <a:rPr lang="en-US" dirty="0"/>
              <a:t> fir is only moderately shade tolerant and the differences in </a:t>
            </a:r>
            <a:r>
              <a:rPr lang="en-US" dirty="0" err="1"/>
              <a:t>douglas</a:t>
            </a:r>
            <a:r>
              <a:rPr lang="en-US" dirty="0"/>
              <a:t> fir mixtures were somewhat unremarkable.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35</a:t>
            </a:fld>
            <a:endParaRPr lang="en-US"/>
          </a:p>
        </p:txBody>
      </p:sp>
    </p:spTree>
    <p:extLst>
      <p:ext uri="{BB962C8B-B14F-4D97-AF65-F5344CB8AC3E}">
        <p14:creationId xmlns:p14="http://schemas.microsoft.com/office/powerpoint/2010/main" val="160919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0663" y="1162050"/>
            <a:ext cx="4029075" cy="2266950"/>
          </a:xfrm>
          <a:prstGeom prst="rect">
            <a:avLst/>
          </a:prstGeom>
        </p:spPr>
      </p:sp>
      <p:sp>
        <p:nvSpPr>
          <p:cNvPr id="3" name="Notes Placeholder 2"/>
          <p:cNvSpPr>
            <a:spLocks noGrp="1"/>
          </p:cNvSpPr>
          <p:nvPr>
            <p:ph type="body" idx="1"/>
          </p:nvPr>
        </p:nvSpPr>
        <p:spPr/>
        <p:txBody>
          <a:bodyPr/>
          <a:lstStyle/>
          <a:p>
            <a:pPr marL="232943" indent="-232943" defTabSz="931774">
              <a:buFontTx/>
              <a:buAutoNum type="arabicPeriod"/>
            </a:pPr>
            <a:r>
              <a:rPr lang="en-US" dirty="0"/>
              <a:t>Another limitation was the way that mixtures were characterized here. </a:t>
            </a:r>
          </a:p>
          <a:p>
            <a:pPr marL="232943" indent="-232943" defTabSz="931774">
              <a:buFontTx/>
              <a:buAutoNum type="arabicPeriod"/>
            </a:pPr>
            <a:r>
              <a:rPr lang="en-US" dirty="0"/>
              <a:t>When larch is found in mixtures, it typically is characterized by more than just one other species. </a:t>
            </a:r>
          </a:p>
          <a:p>
            <a:pPr marL="232943" indent="-232943" defTabSz="931774">
              <a:buFontTx/>
              <a:buAutoNum type="arabicPeriod"/>
              <a:defRPr/>
            </a:pPr>
            <a:r>
              <a:rPr lang="en-US" dirty="0"/>
              <a:t>One way to add more depth to this type of analysis would be to assess the growth of the other species that larch is growing with. </a:t>
            </a:r>
          </a:p>
          <a:p>
            <a:pPr marL="698830" lvl="1" indent="-232943" defTabSz="931774">
              <a:buFontTx/>
              <a:buAutoNum type="arabicPeriod"/>
              <a:defRPr/>
            </a:pPr>
            <a:r>
              <a:rPr lang="en-US" dirty="0"/>
              <a:t>That analysis unfortunately did not fit into this project. </a:t>
            </a:r>
          </a:p>
          <a:p>
            <a:pPr marL="232943" indent="-232943" defTabSz="931774">
              <a:buFontTx/>
              <a:buAutoNum type="arabicPeriod"/>
              <a:defRPr/>
            </a:pPr>
            <a:r>
              <a:rPr lang="en-US" dirty="0"/>
              <a:t>In summary, </a:t>
            </a:r>
          </a:p>
          <a:p>
            <a:pPr marL="698830" lvl="1" indent="-232943" defTabSz="931774">
              <a:buFontTx/>
              <a:buAutoNum type="arabicPeriod"/>
              <a:defRPr/>
            </a:pPr>
            <a:r>
              <a:rPr lang="en-US" dirty="0"/>
              <a:t>Some of these predictors had a different effect on growth in mixtures. </a:t>
            </a:r>
          </a:p>
          <a:p>
            <a:pPr marL="698830" lvl="1" indent="-232943" defTabSz="931774">
              <a:buFontTx/>
              <a:buAutoNum type="arabicPeriod"/>
              <a:defRPr/>
            </a:pPr>
            <a:r>
              <a:rPr lang="en-US" dirty="0"/>
              <a:t>For this information to be more useful in growth modeling, </a:t>
            </a:r>
          </a:p>
          <a:p>
            <a:pPr marL="698830" lvl="1" indent="-232943" defTabSz="931774">
              <a:buFontTx/>
              <a:buAutoNum type="arabicPeriod"/>
              <a:defRPr/>
            </a:pPr>
            <a:r>
              <a:rPr lang="en-US" dirty="0"/>
              <a:t>It would be better to capture this effect in a more general way since there are bunch of different types of mixtures that western larch grows within. </a:t>
            </a:r>
          </a:p>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36</a:t>
            </a:fld>
            <a:endParaRPr lang="en-US"/>
          </a:p>
        </p:txBody>
      </p:sp>
    </p:spTree>
    <p:extLst>
      <p:ext uri="{BB962C8B-B14F-4D97-AF65-F5344CB8AC3E}">
        <p14:creationId xmlns:p14="http://schemas.microsoft.com/office/powerpoint/2010/main" val="2619690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0263" y="728663"/>
            <a:ext cx="2809875" cy="1581150"/>
          </a:xfrm>
          <a:prstGeom prst="rect">
            <a:avLst/>
          </a:prstGeom>
        </p:spPr>
      </p:sp>
      <p:sp>
        <p:nvSpPr>
          <p:cNvPr id="3" name="Notes Placeholder 2"/>
          <p:cNvSpPr>
            <a:spLocks noGrp="1"/>
          </p:cNvSpPr>
          <p:nvPr>
            <p:ph type="body" idx="1"/>
          </p:nvPr>
        </p:nvSpPr>
        <p:spPr>
          <a:xfrm>
            <a:off x="701040" y="2399797"/>
            <a:ext cx="5608320" cy="5662613"/>
          </a:xfrm>
        </p:spPr>
        <p:txBody>
          <a:bodyPr/>
          <a:lstStyle/>
          <a:p>
            <a:pPr marL="232943" indent="-232943">
              <a:buAutoNum type="arabicPeriod"/>
            </a:pPr>
            <a:r>
              <a:rPr lang="en-US" dirty="0"/>
              <a:t>The difference smooths results suggest that the effects of size, competition, and site on growth are indeed different when larch is mixed with lodgepole pine or </a:t>
            </a:r>
            <a:r>
              <a:rPr lang="en-US" dirty="0" err="1"/>
              <a:t>douglas</a:t>
            </a:r>
            <a:r>
              <a:rPr lang="en-US" dirty="0"/>
              <a:t> fir, depending on the effect. </a:t>
            </a:r>
          </a:p>
          <a:p>
            <a:pPr marL="232943" indent="-232943">
              <a:buAutoNum type="arabicPeriod"/>
            </a:pPr>
            <a:r>
              <a:rPr lang="en-US" dirty="0"/>
              <a:t>The results showed larger differences in lodgepole pine mixtures than in </a:t>
            </a:r>
            <a:r>
              <a:rPr lang="en-US" dirty="0" err="1"/>
              <a:t>douglas</a:t>
            </a:r>
            <a:r>
              <a:rPr lang="en-US" dirty="0"/>
              <a:t> fir mixtures. </a:t>
            </a:r>
          </a:p>
          <a:p>
            <a:pPr marL="698830" lvl="1" indent="-232943">
              <a:buAutoNum type="arabicPeriod"/>
            </a:pPr>
            <a:r>
              <a:rPr lang="en-US" dirty="0"/>
              <a:t>However, these results were not without limitations</a:t>
            </a:r>
          </a:p>
          <a:p>
            <a:pPr marL="698830" lvl="1" indent="-232943">
              <a:buAutoNum type="arabicPeriod"/>
            </a:pPr>
            <a:r>
              <a:rPr lang="en-US" dirty="0"/>
              <a:t>First and foremost, there simply was not enough data for larch growing with shade tolerant spruce or fir to analyze. </a:t>
            </a:r>
          </a:p>
          <a:p>
            <a:pPr marL="1164717" lvl="2" indent="-232943">
              <a:buAutoNum type="arabicPeriod"/>
            </a:pPr>
            <a:r>
              <a:rPr lang="en-US" dirty="0"/>
              <a:t>This makes it difficult to comment on whether shade tolerance can explain differences in growth effects, especially since the differences in </a:t>
            </a:r>
            <a:r>
              <a:rPr lang="en-US" dirty="0" err="1"/>
              <a:t>douglas</a:t>
            </a:r>
            <a:r>
              <a:rPr lang="en-US" dirty="0"/>
              <a:t> fir mixtures were unremarkable. </a:t>
            </a:r>
          </a:p>
          <a:p>
            <a:pPr marL="1164717" lvl="2" indent="-232943">
              <a:buAutoNum type="arabicPeriod"/>
            </a:pPr>
            <a:endParaRPr lang="en-US" dirty="0"/>
          </a:p>
          <a:p>
            <a:pPr marL="698830" lvl="1" indent="-232943">
              <a:buAutoNum type="arabicPeriod"/>
            </a:pPr>
            <a:r>
              <a:rPr lang="en-US" dirty="0"/>
              <a:t>Another limitation is illustrated in the figure on the top right. </a:t>
            </a:r>
          </a:p>
          <a:p>
            <a:pPr marL="698830" lvl="1" indent="-232943">
              <a:buAutoNum type="arabicPeriod"/>
            </a:pPr>
            <a:r>
              <a:rPr lang="en-US" dirty="0"/>
              <a:t>This plot shows distributions of BAH for each mixture.</a:t>
            </a:r>
          </a:p>
          <a:p>
            <a:pPr marL="1164717" lvl="2" indent="-232943">
              <a:buAutoNum type="arabicPeriod"/>
            </a:pPr>
            <a:r>
              <a:rPr lang="en-US" dirty="0"/>
              <a:t>The range and density of data in the lodgepole pine mixtures is much smaller than the pure larch conditions. </a:t>
            </a:r>
          </a:p>
          <a:p>
            <a:pPr marL="1164717" lvl="2" indent="-232943">
              <a:buAutoNum type="arabicPeriod"/>
            </a:pPr>
            <a:r>
              <a:rPr lang="en-US" dirty="0"/>
              <a:t>This is why lodgepole pine mixture BAH difference smooth had such a wide shaded region in its curve</a:t>
            </a:r>
          </a:p>
          <a:p>
            <a:pPr marL="1164717" lvl="2" indent="-232943">
              <a:buAutoNum type="arabicPeriod"/>
            </a:pPr>
            <a:r>
              <a:rPr lang="en-US" dirty="0"/>
              <a:t>BAL may have been affected by this discrepancy as well. </a:t>
            </a:r>
          </a:p>
          <a:p>
            <a:pPr marL="1630604" lvl="3" indent="-232943">
              <a:buAutoNum type="arabicPeriod"/>
            </a:pPr>
            <a:r>
              <a:rPr lang="en-US" dirty="0"/>
              <a:t>Since BAL is the ratio of plot basal area (or BAH) in trees larger than a subject, and since these effects are being compared between conditions that have different ranges of values, BAL can have a different meaning between lodgepole pine and pure larch conditions. </a:t>
            </a:r>
          </a:p>
          <a:p>
            <a:pPr marL="1164717" lvl="2" indent="-232943">
              <a:buAutoNum type="arabicPeriod"/>
            </a:pPr>
            <a:r>
              <a:rPr lang="en-US" dirty="0"/>
              <a:t>In other words, BAL when applied as a ratio probably should not be directly compared between conditions when there is this type of imbalance in data. </a:t>
            </a:r>
          </a:p>
          <a:p>
            <a:pPr marL="232943" indent="-232943">
              <a:buAutoNum type="arabicPeriod"/>
            </a:pPr>
            <a:r>
              <a:rPr lang="en-US" dirty="0"/>
              <a:t>Lastly, one way to add more depth to this type of analysis would be to assess the growth of the other species that larch is growing with. That analysis unfortunately did not fit into this project.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37</a:t>
            </a:fld>
            <a:endParaRPr lang="en-US"/>
          </a:p>
        </p:txBody>
      </p:sp>
    </p:spTree>
    <p:extLst>
      <p:ext uri="{BB962C8B-B14F-4D97-AF65-F5344CB8AC3E}">
        <p14:creationId xmlns:p14="http://schemas.microsoft.com/office/powerpoint/2010/main" val="940304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So that leads us to the third objective, where I’ll show you how I explored how to capture species-mixing effects on growth in addition to the other effects. </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38</a:t>
            </a:fld>
            <a:endParaRPr lang="en-US"/>
          </a:p>
        </p:txBody>
      </p:sp>
    </p:spTree>
    <p:extLst>
      <p:ext uri="{BB962C8B-B14F-4D97-AF65-F5344CB8AC3E}">
        <p14:creationId xmlns:p14="http://schemas.microsoft.com/office/powerpoint/2010/main" val="2808765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With that growth model, we can now look at how larch growth varies across mixtures.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39</a:t>
            </a:fld>
            <a:endParaRPr lang="en-US"/>
          </a:p>
        </p:txBody>
      </p:sp>
    </p:spTree>
    <p:extLst>
      <p:ext uri="{BB962C8B-B14F-4D97-AF65-F5344CB8AC3E}">
        <p14:creationId xmlns:p14="http://schemas.microsoft.com/office/powerpoint/2010/main" val="366237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r>
              <a:rPr lang="en-US" dirty="0"/>
              <a:t>Provided with this information, my primary research question was:</a:t>
            </a:r>
          </a:p>
          <a:p>
            <a:endParaRPr lang="en-US" dirty="0"/>
          </a:p>
          <a:p>
            <a:r>
              <a:rPr lang="en-US" dirty="0"/>
              <a:t>How does community composition impact the growth of western larch?</a:t>
            </a:r>
          </a:p>
          <a:p>
            <a:endParaRPr lang="en-US" dirty="0"/>
          </a:p>
          <a:p>
            <a:r>
              <a:rPr lang="en-US" dirty="0"/>
              <a:t>Given the hypothesis that that shade tolerance accounts for species light-use niche and that niche complementarity modifies growth through competitive reduction, my expectation was that, even after accounting for other competitive effects,  western larch would experience higher rates of growth when mixed with species that are more shade-tolerant than it</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4</a:t>
            </a:fld>
            <a:endParaRPr lang="en-US"/>
          </a:p>
        </p:txBody>
      </p:sp>
    </p:spTree>
    <p:extLst>
      <p:ext uri="{BB962C8B-B14F-4D97-AF65-F5344CB8AC3E}">
        <p14:creationId xmlns:p14="http://schemas.microsoft.com/office/powerpoint/2010/main" val="306051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85988" y="825500"/>
            <a:ext cx="2638425" cy="1484313"/>
          </a:xfrm>
          <a:prstGeom prst="rect">
            <a:avLst/>
          </a:prstGeom>
        </p:spPr>
      </p:sp>
      <p:sp>
        <p:nvSpPr>
          <p:cNvPr id="3" name="Notes Placeholder 2"/>
          <p:cNvSpPr>
            <a:spLocks noGrp="1"/>
          </p:cNvSpPr>
          <p:nvPr>
            <p:ph type="body" idx="1"/>
          </p:nvPr>
        </p:nvSpPr>
        <p:spPr>
          <a:xfrm>
            <a:off x="701040" y="2662989"/>
            <a:ext cx="5608320" cy="3486152"/>
          </a:xfrm>
        </p:spPr>
        <p:txBody>
          <a:bodyPr/>
          <a:lstStyle/>
          <a:p>
            <a:pPr marL="232943" indent="-232943">
              <a:buAutoNum type="arabicPeriod"/>
            </a:pPr>
            <a:r>
              <a:rPr lang="en-US" dirty="0"/>
              <a:t>I identified three species-mixing measures that describe composition at the plot level:</a:t>
            </a:r>
          </a:p>
          <a:p>
            <a:pPr marL="232943" indent="-232943">
              <a:buAutoNum type="arabicPeriod"/>
            </a:pPr>
            <a:r>
              <a:rPr lang="en-US" dirty="0"/>
              <a:t>Each one was added as an additional predictor to the established model. </a:t>
            </a:r>
          </a:p>
          <a:p>
            <a:pPr marL="232943" indent="-232943">
              <a:buAutoNum type="arabicPeriod"/>
            </a:pPr>
            <a:endParaRPr lang="en-US" dirty="0"/>
          </a:p>
          <a:p>
            <a:pPr marL="232943" indent="-232943">
              <a:buAutoNum type="arabicPeriod"/>
            </a:pPr>
            <a:r>
              <a:rPr lang="en-US" dirty="0"/>
              <a:t>The first one is a commonly used metric called crown competition factor (or CCF)</a:t>
            </a:r>
          </a:p>
          <a:p>
            <a:pPr marL="1164717" lvl="2" indent="-232943">
              <a:buAutoNum type="arabicPeriod"/>
            </a:pPr>
            <a:r>
              <a:rPr lang="en-US" dirty="0"/>
              <a:t>CCF quantifies the area that tree crowns occupy based on species-specific crown allometries. </a:t>
            </a:r>
          </a:p>
          <a:p>
            <a:pPr marL="1164717" lvl="2" indent="-232943">
              <a:buAutoNum type="arabicPeriod"/>
            </a:pPr>
            <a:r>
              <a:rPr lang="en-US" dirty="0"/>
              <a:t>It’s essentially a species-informed weighted measure of crowding. </a:t>
            </a:r>
          </a:p>
          <a:p>
            <a:pPr marL="698830" lvl="1" indent="-232943">
              <a:buAutoNum type="arabicPeriod"/>
            </a:pPr>
            <a:r>
              <a:rPr lang="en-US" dirty="0"/>
              <a:t>One caveat is that CCF and BAH were highly correlated. This makes sense because CCF is commonly used as a density and competition measure. </a:t>
            </a:r>
          </a:p>
          <a:p>
            <a:pPr marL="698830" lvl="1" indent="-232943">
              <a:buAutoNum type="arabicPeriod"/>
            </a:pPr>
            <a:r>
              <a:rPr lang="en-US" dirty="0"/>
              <a:t>Thus, CCF was used in place of BAH in the model. </a:t>
            </a:r>
          </a:p>
          <a:p>
            <a:pPr marL="698830" lvl="1" indent="-232943">
              <a:buAutoNum type="arabicPeriod"/>
            </a:pPr>
            <a:endParaRPr lang="en-US" dirty="0"/>
          </a:p>
          <a:p>
            <a:pPr marL="1164717" lvl="2"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40</a:t>
            </a:fld>
            <a:endParaRPr lang="en-US"/>
          </a:p>
        </p:txBody>
      </p:sp>
    </p:spTree>
    <p:extLst>
      <p:ext uri="{BB962C8B-B14F-4D97-AF65-F5344CB8AC3E}">
        <p14:creationId xmlns:p14="http://schemas.microsoft.com/office/powerpoint/2010/main" val="505944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36725" y="873125"/>
            <a:ext cx="3536950" cy="1990725"/>
          </a:xfrm>
          <a:prstGeom prst="rect">
            <a:avLst/>
          </a:prstGeom>
        </p:spPr>
      </p:sp>
      <p:sp>
        <p:nvSpPr>
          <p:cNvPr id="3" name="Notes Placeholder 2"/>
          <p:cNvSpPr>
            <a:spLocks noGrp="1"/>
          </p:cNvSpPr>
          <p:nvPr>
            <p:ph type="body" idx="1"/>
          </p:nvPr>
        </p:nvSpPr>
        <p:spPr>
          <a:xfrm>
            <a:off x="701040" y="3420979"/>
            <a:ext cx="5608320" cy="3486152"/>
          </a:xfrm>
        </p:spPr>
        <p:txBody>
          <a:bodyPr/>
          <a:lstStyle/>
          <a:p>
            <a:pPr marL="232943" indent="-232943">
              <a:buAutoNum type="arabicPeriod"/>
            </a:pPr>
            <a:r>
              <a:rPr lang="en-US" dirty="0"/>
              <a:t>The next measure is a simple proportion of plot basal area in western larch, which I’m calling purity of larch. </a:t>
            </a:r>
          </a:p>
          <a:p>
            <a:pPr marL="698830" lvl="1" indent="-232943">
              <a:buAutoNum type="arabicPeriod"/>
            </a:pPr>
            <a:r>
              <a:rPr lang="en-US" dirty="0"/>
              <a:t>This was added in addition to the other predictors in the model</a:t>
            </a:r>
          </a:p>
          <a:p>
            <a:pPr marL="1164717" lvl="2"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41</a:t>
            </a:fld>
            <a:endParaRPr lang="en-US"/>
          </a:p>
        </p:txBody>
      </p:sp>
    </p:spTree>
    <p:extLst>
      <p:ext uri="{BB962C8B-B14F-4D97-AF65-F5344CB8AC3E}">
        <p14:creationId xmlns:p14="http://schemas.microsoft.com/office/powerpoint/2010/main" val="42117633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47838" y="620713"/>
            <a:ext cx="3513137" cy="1976437"/>
          </a:xfrm>
          <a:prstGeom prst="rect">
            <a:avLst/>
          </a:prstGeom>
        </p:spPr>
      </p:sp>
      <p:sp>
        <p:nvSpPr>
          <p:cNvPr id="3" name="Notes Placeholder 2"/>
          <p:cNvSpPr>
            <a:spLocks noGrp="1"/>
          </p:cNvSpPr>
          <p:nvPr>
            <p:ph type="body" idx="1"/>
          </p:nvPr>
        </p:nvSpPr>
        <p:spPr>
          <a:xfrm>
            <a:off x="700246" y="3213099"/>
            <a:ext cx="5608320" cy="3486152"/>
          </a:xfrm>
        </p:spPr>
        <p:txBody>
          <a:bodyPr/>
          <a:lstStyle/>
          <a:p>
            <a:pPr marL="232943" indent="-232943">
              <a:buAutoNum type="arabicPeriod"/>
            </a:pPr>
            <a:r>
              <a:rPr lang="en-US" dirty="0"/>
              <a:t>Lastly I quantified the relative shade-tolerance of a plot. </a:t>
            </a:r>
          </a:p>
          <a:p>
            <a:pPr marL="698830" lvl="1" indent="-232943">
              <a:buAutoNum type="arabicPeriod"/>
            </a:pPr>
            <a:r>
              <a:rPr lang="en-US" dirty="0"/>
              <a:t>I used the shade tolerance index developed by </a:t>
            </a:r>
            <a:r>
              <a:rPr lang="en-US" dirty="0" err="1"/>
              <a:t>Lienard</a:t>
            </a:r>
            <a:r>
              <a:rPr lang="en-US" dirty="0"/>
              <a:t> et al 2015</a:t>
            </a:r>
          </a:p>
          <a:p>
            <a:pPr marL="698830" lvl="1" indent="-232943">
              <a:buAutoNum type="arabicPeriod"/>
            </a:pPr>
            <a:r>
              <a:rPr lang="en-US" dirty="0"/>
              <a:t>This index quantifies the shade tolerance of species based on forest succession in 5 categories between 0 and 1, from very shade tolerant to very intolerant, respectively. </a:t>
            </a:r>
          </a:p>
          <a:p>
            <a:pPr marL="1164717" lvl="2" indent="-232943">
              <a:buAutoNum type="arabicPeriod"/>
            </a:pPr>
            <a:r>
              <a:rPr lang="en-US" dirty="0"/>
              <a:t>Species and their shade tolerance values are shown on the right, </a:t>
            </a:r>
          </a:p>
          <a:p>
            <a:pPr marL="1164717" lvl="2" indent="-232943">
              <a:buAutoNum type="arabicPeriod"/>
            </a:pPr>
            <a:r>
              <a:rPr lang="en-US" dirty="0"/>
              <a:t>I inverted the original scale, so 1 is shade intolerant, and 0 is shade tolerant. </a:t>
            </a:r>
          </a:p>
          <a:p>
            <a:pPr marL="698830" lvl="1" indent="-232943">
              <a:buAutoNum type="arabicPeriod"/>
            </a:pPr>
            <a:r>
              <a:rPr lang="en-US" dirty="0"/>
              <a:t>I used these values to identify the relative shade tolerance of a plot by basal area. </a:t>
            </a:r>
          </a:p>
          <a:p>
            <a:pPr marL="1164717" lvl="2" indent="-232943">
              <a:buAutoNum type="arabicPeriod"/>
            </a:pPr>
            <a:endParaRPr lang="en-US" dirty="0"/>
          </a:p>
          <a:p>
            <a:pPr marL="232943" indent="-232943">
              <a:buAutoNum type="arabicPeriod"/>
            </a:pPr>
            <a:r>
              <a:rPr lang="en-US" dirty="0"/>
              <a:t>Once I had three respective models for each species-composition informed metric I compared them to each other by assessing the accuracy of each model using a withheld portion of data, and also assessed their partial effects on growth.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42</a:t>
            </a:fld>
            <a:endParaRPr lang="en-US"/>
          </a:p>
        </p:txBody>
      </p:sp>
    </p:spTree>
    <p:extLst>
      <p:ext uri="{BB962C8B-B14F-4D97-AF65-F5344CB8AC3E}">
        <p14:creationId xmlns:p14="http://schemas.microsoft.com/office/powerpoint/2010/main" val="1969810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35163" y="212725"/>
            <a:ext cx="3140075" cy="1766888"/>
          </a:xfrm>
          <a:prstGeom prst="rect">
            <a:avLst/>
          </a:prstGeom>
        </p:spPr>
      </p:sp>
      <p:sp>
        <p:nvSpPr>
          <p:cNvPr id="3" name="Notes Placeholder 2"/>
          <p:cNvSpPr>
            <a:spLocks noGrp="1"/>
          </p:cNvSpPr>
          <p:nvPr>
            <p:ph type="body" idx="1"/>
          </p:nvPr>
        </p:nvSpPr>
        <p:spPr>
          <a:xfrm>
            <a:off x="701040" y="2076053"/>
            <a:ext cx="5608320" cy="6657473"/>
          </a:xfrm>
        </p:spPr>
        <p:txBody>
          <a:bodyPr/>
          <a:lstStyle/>
          <a:p>
            <a:pPr marL="232943" indent="-232943">
              <a:buAutoNum type="arabicPeriod"/>
            </a:pPr>
            <a:r>
              <a:rPr lang="en-US" dirty="0"/>
              <a:t>Here are the results of this analysis. </a:t>
            </a:r>
          </a:p>
          <a:p>
            <a:pPr marL="232943" indent="-232943">
              <a:buAutoNum type="arabicPeriod"/>
            </a:pPr>
            <a:r>
              <a:rPr lang="en-US" dirty="0"/>
              <a:t>I’m only showing the partial effects of each of the species-mixing-terms because the others remain un-changed. </a:t>
            </a:r>
          </a:p>
          <a:p>
            <a:pPr marL="232943" indent="-232943">
              <a:buAutoNum type="arabicPeriod"/>
            </a:pPr>
            <a:r>
              <a:rPr lang="en-US" dirty="0"/>
              <a:t>CCF, in the left figure, has a similar effect on growth to what we saw in BAH earlier</a:t>
            </a:r>
          </a:p>
          <a:p>
            <a:pPr marL="698830" lvl="1" indent="-232943">
              <a:buAutoNum type="arabicPeriod"/>
            </a:pPr>
            <a:r>
              <a:rPr lang="en-US" dirty="0"/>
              <a:t>this is unsurprising considering that CCF is used to characterized density and competition. </a:t>
            </a:r>
          </a:p>
          <a:p>
            <a:pPr marL="698830" lvl="1" indent="-232943">
              <a:buAutoNum type="arabicPeriod"/>
            </a:pPr>
            <a:r>
              <a:rPr lang="en-US" dirty="0"/>
              <a:t>Since it accounts for these things, it shows a larger effect on growth than purity as well as shade intolerance (note the scales). </a:t>
            </a:r>
          </a:p>
          <a:p>
            <a:pPr marL="698830" lvl="1" indent="-232943">
              <a:buAutoNum type="arabicPeriod"/>
            </a:pPr>
            <a:endParaRPr lang="en-US" dirty="0"/>
          </a:p>
          <a:p>
            <a:pPr marL="232943" indent="-232943">
              <a:buAutoNum type="arabicPeriod"/>
            </a:pPr>
            <a:r>
              <a:rPr lang="en-US" dirty="0"/>
              <a:t>Both purity and shade intolerance display a decreasing effect on growth as their values increase. </a:t>
            </a:r>
          </a:p>
          <a:p>
            <a:pPr marL="698830" lvl="1" indent="-232943">
              <a:buAutoNum type="arabicPeriod"/>
            </a:pPr>
            <a:r>
              <a:rPr lang="en-US" dirty="0"/>
              <a:t>The relationships fitted for each show somewhat complex, non-monotonic relationships, as seen by the </a:t>
            </a:r>
            <a:r>
              <a:rPr lang="en-US" dirty="0" err="1"/>
              <a:t>wiggliness</a:t>
            </a:r>
            <a:r>
              <a:rPr lang="en-US" dirty="0"/>
              <a:t> of each curve. </a:t>
            </a:r>
          </a:p>
          <a:p>
            <a:pPr marL="698830" lvl="1" indent="-232943">
              <a:buAutoNum type="arabicPeriod"/>
            </a:pPr>
            <a:r>
              <a:rPr lang="en-US" dirty="0"/>
              <a:t>However, both the purity and shade intolerance curves suggest that western larch growth would be higher when growing with other species as well as with species that are more shade-tolerant than it, after accounting for the effects of size, competition, and site productivity. </a:t>
            </a:r>
          </a:p>
          <a:p>
            <a:pPr marL="232943" indent="-232943">
              <a:buAutoNum type="arabicPeriod"/>
            </a:pPr>
            <a:endParaRPr lang="en-US" dirty="0"/>
          </a:p>
          <a:p>
            <a:pPr marL="232943" indent="-232943">
              <a:buAutoNum type="arabicPeriod"/>
            </a:pPr>
            <a:r>
              <a:rPr lang="en-US" dirty="0"/>
              <a:t>The table below the curves shows each term’s associated model accuracy and percent of null deviance explained. </a:t>
            </a:r>
          </a:p>
          <a:p>
            <a:pPr marL="698830" lvl="1" indent="-232943">
              <a:buAutoNum type="arabicPeriod"/>
            </a:pPr>
            <a:r>
              <a:rPr lang="en-US" dirty="0"/>
              <a:t>Deviance explained is analogous to R-squared, so it can be interpreted as an assessment of model fit where higher values indicate better fit.  </a:t>
            </a:r>
          </a:p>
          <a:p>
            <a:pPr marL="698830" lvl="1" indent="-232943" defTabSz="931774">
              <a:buFontTx/>
              <a:buAutoNum type="arabicPeriod"/>
              <a:defRPr/>
            </a:pPr>
            <a:r>
              <a:rPr lang="en-US" dirty="0"/>
              <a:t>The top row is for the model without any species mixing information for comparison. </a:t>
            </a:r>
          </a:p>
          <a:p>
            <a:pPr marL="698830" lvl="1" indent="-232943">
              <a:buAutoNum type="arabicPeriod"/>
            </a:pPr>
            <a:endParaRPr lang="en-US" dirty="0"/>
          </a:p>
          <a:p>
            <a:pPr marL="232943" indent="-232943">
              <a:buAutoNum type="arabicPeriod"/>
            </a:pPr>
            <a:r>
              <a:rPr lang="en-US" dirty="0"/>
              <a:t>The lowest RMSE was for purity, followed by shade intolerance, and then CCF. </a:t>
            </a:r>
          </a:p>
          <a:p>
            <a:pPr marL="698830" lvl="1" indent="-232943">
              <a:buAutoNum type="arabicPeriod"/>
            </a:pPr>
            <a:r>
              <a:rPr lang="en-US" dirty="0"/>
              <a:t>The drops in RMSE from the no-species-mix model to each other model was somewhat modest, but still relevant since each model already is accounting for other effects. </a:t>
            </a:r>
          </a:p>
          <a:p>
            <a:pPr marL="698830" lvl="1" indent="-232943">
              <a:buAutoNum type="arabicPeriod"/>
            </a:pPr>
            <a:r>
              <a:rPr lang="en-US" dirty="0"/>
              <a:t>Both the purity and shade intolerance models had higher explained deviance than the model without species-mixing information</a:t>
            </a:r>
          </a:p>
          <a:p>
            <a:pPr marL="698830" lvl="1" indent="-232943">
              <a:buAutoNum type="arabicPeriod"/>
            </a:pPr>
            <a:r>
              <a:rPr lang="en-US" dirty="0"/>
              <a:t>But CCF was associated with lower explained deviance from the no-species mixing model. </a:t>
            </a:r>
          </a:p>
          <a:p>
            <a:pPr marL="698830" lvl="1" indent="-232943">
              <a:buAutoNum type="arabicPeriod"/>
            </a:pPr>
            <a:r>
              <a:rPr lang="en-US" dirty="0"/>
              <a:t>But changes in deviance explained values were overall somewhat unremarkable</a:t>
            </a:r>
          </a:p>
          <a:p>
            <a:pPr marL="698830" lvl="1" indent="-232943">
              <a:buAutoNum type="arabicPeriod"/>
            </a:pPr>
            <a:endParaRPr lang="en-US" dirty="0"/>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43</a:t>
            </a:fld>
            <a:endParaRPr lang="en-US"/>
          </a:p>
        </p:txBody>
      </p:sp>
    </p:spTree>
    <p:extLst>
      <p:ext uri="{BB962C8B-B14F-4D97-AF65-F5344CB8AC3E}">
        <p14:creationId xmlns:p14="http://schemas.microsoft.com/office/powerpoint/2010/main" val="42758988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58975" y="523875"/>
            <a:ext cx="3092450" cy="1739900"/>
          </a:xfrm>
          <a:prstGeom prst="rect">
            <a:avLst/>
          </a:prstGeom>
        </p:spPr>
      </p:sp>
      <p:sp>
        <p:nvSpPr>
          <p:cNvPr id="3" name="Notes Placeholder 2"/>
          <p:cNvSpPr>
            <a:spLocks noGrp="1"/>
          </p:cNvSpPr>
          <p:nvPr>
            <p:ph type="body" idx="1"/>
          </p:nvPr>
        </p:nvSpPr>
        <p:spPr>
          <a:xfrm>
            <a:off x="701040" y="3180346"/>
            <a:ext cx="5608320" cy="4580021"/>
          </a:xfrm>
        </p:spPr>
        <p:txBody>
          <a:bodyPr/>
          <a:lstStyle/>
          <a:p>
            <a:pPr marL="232943" indent="-232943">
              <a:buAutoNum type="arabicPeriod"/>
            </a:pPr>
            <a:r>
              <a:rPr lang="en-US" dirty="0"/>
              <a:t>In all, the improvements to model accuracy associated with both purity and shade intolerance indicate that this type species-mixing information can account for effects not captured by size, competition, and density. </a:t>
            </a:r>
          </a:p>
          <a:p>
            <a:pPr marL="232943" indent="-232943">
              <a:buAutoNum type="arabicPeriod"/>
            </a:pPr>
            <a:r>
              <a:rPr lang="en-US" dirty="0"/>
              <a:t>On top of that, these results generally suggest that western larch growth can be higher when growing in mixtures with other species, holding everything else constant. </a:t>
            </a:r>
          </a:p>
          <a:p>
            <a:pPr marL="698830" lvl="1" indent="-232943">
              <a:buAutoNum type="arabicPeriod"/>
            </a:pPr>
            <a:r>
              <a:rPr lang="en-US" dirty="0"/>
              <a:t>Although I did not quantify niche complementarity, these results are consistent with the hypothesis that niche complementarity can positively impact growth</a:t>
            </a:r>
          </a:p>
          <a:p>
            <a:pPr marL="232943" indent="-232943">
              <a:buAutoNum type="arabicPeriod"/>
            </a:pPr>
            <a:r>
              <a:rPr lang="en-US" dirty="0"/>
              <a:t>Since these plots show complex relationships, they can be hard to interpret. </a:t>
            </a:r>
          </a:p>
          <a:p>
            <a:pPr marL="698830" lvl="1" indent="-232943">
              <a:buAutoNum type="arabicPeriod"/>
            </a:pPr>
            <a:r>
              <a:rPr lang="en-US" dirty="0"/>
              <a:t>To create a more interpretable relationships, these could be modeled with parametric functions instead of data-driven smooths like these ones. </a:t>
            </a:r>
          </a:p>
          <a:p>
            <a:pPr marL="698830" lvl="1" indent="-232943">
              <a:buAutoNum type="arabicPeriod"/>
            </a:pPr>
            <a:r>
              <a:rPr lang="en-US" dirty="0"/>
              <a:t>But, doing that may lead to biased estimates and perhaps sacrifice model performance </a:t>
            </a:r>
          </a:p>
          <a:p>
            <a:pPr marL="698830" lvl="1" indent="-232943">
              <a:buAutoNum type="arabicPeriod"/>
            </a:pPr>
            <a:r>
              <a:rPr lang="en-US" dirty="0"/>
              <a:t>So ultimately there are tradeoffs to be considered when modeling these types of relationships. </a:t>
            </a:r>
          </a:p>
          <a:p>
            <a:pPr marL="232943" indent="-232943">
              <a:buAutoNum type="arabicPeriod"/>
            </a:pPr>
            <a:r>
              <a:rPr lang="en-US" dirty="0"/>
              <a:t>Another note is that shade intolerance had few data at low values, and no data below 0.25, </a:t>
            </a:r>
          </a:p>
          <a:p>
            <a:pPr marL="698830" lvl="1" indent="-232943">
              <a:buAutoNum type="arabicPeriod"/>
            </a:pPr>
            <a:r>
              <a:rPr lang="en-US" dirty="0"/>
              <a:t>so before exploring a parametric function for shade intolerance, it would interesting to see the growth effects in that area. </a:t>
            </a:r>
          </a:p>
          <a:p>
            <a:pPr marL="232943" indent="-232943">
              <a:buAutoNum type="arabicPeriod"/>
            </a:pPr>
            <a:r>
              <a:rPr lang="en-US" dirty="0"/>
              <a:t>Lastly, the variables that I used here are more or less focused on competition for light, but competition between species may also occur below ground or in other ways not captured here, so other types of variables should be explored in future research. </a:t>
            </a:r>
          </a:p>
          <a:p>
            <a:pPr marL="232943" indent="-232943">
              <a:buAutoNum type="arabicPeriod"/>
            </a:pPr>
            <a:endParaRPr lang="en-US" dirty="0"/>
          </a:p>
          <a:p>
            <a:pPr marL="1164717" lvl="2"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44</a:t>
            </a:fld>
            <a:endParaRPr lang="en-US"/>
          </a:p>
        </p:txBody>
      </p:sp>
    </p:spTree>
    <p:extLst>
      <p:ext uri="{BB962C8B-B14F-4D97-AF65-F5344CB8AC3E}">
        <p14:creationId xmlns:p14="http://schemas.microsoft.com/office/powerpoint/2010/main" val="38302792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66888" y="765175"/>
            <a:ext cx="3476625" cy="19558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Okay so we’ve gotten through these objectives, now let’s take a step back</a:t>
            </a:r>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45</a:t>
            </a:fld>
            <a:endParaRPr lang="en-US"/>
          </a:p>
        </p:txBody>
      </p:sp>
    </p:spTree>
    <p:extLst>
      <p:ext uri="{BB962C8B-B14F-4D97-AF65-F5344CB8AC3E}">
        <p14:creationId xmlns:p14="http://schemas.microsoft.com/office/powerpoint/2010/main" val="14144616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01838" y="584200"/>
            <a:ext cx="3006725" cy="1692275"/>
          </a:xfrm>
          <a:prstGeom prst="rect">
            <a:avLst/>
          </a:prstGeom>
        </p:spPr>
      </p:sp>
      <p:sp>
        <p:nvSpPr>
          <p:cNvPr id="3" name="Notes Placeholder 2"/>
          <p:cNvSpPr>
            <a:spLocks noGrp="1"/>
          </p:cNvSpPr>
          <p:nvPr>
            <p:ph type="body" idx="1"/>
          </p:nvPr>
        </p:nvSpPr>
        <p:spPr>
          <a:xfrm>
            <a:off x="701040" y="3023936"/>
            <a:ext cx="5608320" cy="3486152"/>
          </a:xfrm>
        </p:spPr>
        <p:txBody>
          <a:bodyPr/>
          <a:lstStyle/>
          <a:p>
            <a:r>
              <a:rPr lang="en-US" dirty="0"/>
              <a:t>So returning to the question at hand: ‘how does community composition impact the growth of western larch?’ – here are some conclusions. </a:t>
            </a:r>
          </a:p>
          <a:p>
            <a:pPr marL="232943" indent="-232943">
              <a:buAutoNum type="arabicPeriod"/>
            </a:pPr>
            <a:r>
              <a:rPr lang="en-US" dirty="0"/>
              <a:t>First, GAMs were useful in identifying a growth model in this study. </a:t>
            </a:r>
          </a:p>
          <a:p>
            <a:pPr marL="698830" lvl="1" indent="-232943">
              <a:buAutoNum type="arabicPeriod"/>
            </a:pPr>
            <a:r>
              <a:rPr lang="en-US" dirty="0"/>
              <a:t>This is relevant because this type of methodology is not particularly common, but I’ve shown that the flexibility offered by GAMs can be taken advantage of to represent these nonlinear relationships. </a:t>
            </a:r>
          </a:p>
          <a:p>
            <a:pPr marL="698830" lvl="1" indent="-232943">
              <a:buAutoNum type="arabicPeriod"/>
            </a:pPr>
            <a:r>
              <a:rPr lang="en-US" dirty="0"/>
              <a:t>Along those lines as well, the difference of smooths approach that I applied here was relatively simple, and although I have not seen this method used in other studies in this field, I’ve provided an example of where it might be useful. </a:t>
            </a:r>
          </a:p>
          <a:p>
            <a:pPr marL="232943" indent="-232943">
              <a:buAutoNum type="arabicPeriod"/>
            </a:pPr>
            <a:r>
              <a:rPr lang="en-US" dirty="0"/>
              <a:t>Using that approach, I showed that growth effects on larch differ in mixtures compared to pure stands</a:t>
            </a:r>
          </a:p>
          <a:p>
            <a:pPr marL="232943" indent="-232943">
              <a:buAutoNum type="arabicPeriod"/>
            </a:pPr>
            <a:r>
              <a:rPr lang="en-US" dirty="0"/>
              <a:t>I also showed that shade tolerance and purity are useful for characterizing growth even after accounting for other effects</a:t>
            </a:r>
          </a:p>
          <a:p>
            <a:pPr marL="232943" indent="-232943">
              <a:buAutoNum type="arabicPeriod"/>
            </a:pPr>
            <a:r>
              <a:rPr lang="en-US" dirty="0"/>
              <a:t>Ultimately answering the question: </a:t>
            </a:r>
          </a:p>
          <a:p>
            <a:pPr marL="698830" lvl="1" indent="-232943" defTabSz="931774">
              <a:buFontTx/>
              <a:buAutoNum type="arabicPeriod"/>
              <a:defRPr/>
            </a:pPr>
            <a:r>
              <a:rPr lang="en-US" dirty="0"/>
              <a:t>The results suggest that western larch may experience higher rates of growth in mixtures, but the magnitude of this effect is unclear, and whether this effect is amplified or suppressed in specific mixtures is also somewhat unclear at this point. </a:t>
            </a:r>
          </a:p>
          <a:p>
            <a:pPr marL="698830" lvl="1" indent="-232943">
              <a:buAutoNum type="arabicPeriod"/>
            </a:pPr>
            <a:endParaRPr lang="en-US" dirty="0"/>
          </a:p>
          <a:p>
            <a:pPr marL="232943" indent="-232943">
              <a:buAutoNum type="arabicPeriod"/>
            </a:pPr>
            <a:endParaRPr lang="en-US" dirty="0"/>
          </a:p>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46</a:t>
            </a:fld>
            <a:endParaRPr lang="en-US"/>
          </a:p>
        </p:txBody>
      </p:sp>
    </p:spTree>
    <p:extLst>
      <p:ext uri="{BB962C8B-B14F-4D97-AF65-F5344CB8AC3E}">
        <p14:creationId xmlns:p14="http://schemas.microsoft.com/office/powerpoint/2010/main" val="14687326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0863" y="500063"/>
            <a:ext cx="3368675" cy="1895475"/>
          </a:xfrm>
          <a:prstGeom prst="rect">
            <a:avLst/>
          </a:prstGeom>
        </p:spPr>
      </p:sp>
      <p:sp>
        <p:nvSpPr>
          <p:cNvPr id="3" name="Notes Placeholder 2"/>
          <p:cNvSpPr>
            <a:spLocks noGrp="1"/>
          </p:cNvSpPr>
          <p:nvPr>
            <p:ph type="body" idx="1"/>
          </p:nvPr>
        </p:nvSpPr>
        <p:spPr>
          <a:xfrm>
            <a:off x="701040" y="2905123"/>
            <a:ext cx="5608320" cy="4085223"/>
          </a:xfrm>
        </p:spPr>
        <p:txBody>
          <a:bodyPr/>
          <a:lstStyle/>
          <a:p>
            <a:r>
              <a:rPr lang="en-US" dirty="0"/>
              <a:t>Given these conclusions here are some next steps and future topics of research:</a:t>
            </a:r>
          </a:p>
          <a:p>
            <a:pPr marL="232943" indent="-232943">
              <a:buAutoNum type="arabicPeriod"/>
            </a:pPr>
            <a:r>
              <a:rPr lang="en-US" dirty="0"/>
              <a:t>These findings support the use of shade tolerance or purity metrics in models that characterize growth in western larch. </a:t>
            </a:r>
          </a:p>
          <a:p>
            <a:pPr marL="698830" lvl="1" indent="-232943">
              <a:buAutoNum type="arabicPeriod"/>
            </a:pPr>
            <a:r>
              <a:rPr lang="en-US" dirty="0"/>
              <a:t>But these things are not comprehensive, so other species-mixing variables should be looked that to address differences between other species-specific  attributes like things related to rooting structure, drought tolerance, nutrient uptake efficiency, and other things that effect tree growth. </a:t>
            </a:r>
          </a:p>
          <a:p>
            <a:pPr marL="698830" lvl="1" indent="-232943">
              <a:buAutoNum type="arabicPeriod"/>
            </a:pPr>
            <a:endParaRPr lang="en-US" dirty="0"/>
          </a:p>
          <a:p>
            <a:pPr marL="232943" indent="-232943">
              <a:buAutoNum type="arabicPeriod"/>
            </a:pPr>
            <a:r>
              <a:rPr lang="en-US" dirty="0"/>
              <a:t>In terms of how this research can translate to management, </a:t>
            </a:r>
          </a:p>
          <a:p>
            <a:pPr marL="698830" lvl="1" indent="-232943">
              <a:buAutoNum type="arabicPeriod"/>
            </a:pPr>
            <a:r>
              <a:rPr lang="en-US" dirty="0"/>
              <a:t>Species mixing may benefit larch growth depending on the mixture, </a:t>
            </a:r>
          </a:p>
          <a:p>
            <a:pPr marL="698830" lvl="1" indent="-232943">
              <a:buAutoNum type="arabicPeriod"/>
            </a:pPr>
            <a:r>
              <a:rPr lang="en-US" dirty="0"/>
              <a:t>but whether the growth benefits are mutual between larch and other species still requires investigation</a:t>
            </a:r>
          </a:p>
          <a:p>
            <a:pPr marL="232943" indent="-232943">
              <a:buAutoNum type="arabicPeriod"/>
            </a:pPr>
            <a:r>
              <a:rPr lang="en-US" dirty="0"/>
              <a:t>But future research should prioritize</a:t>
            </a:r>
          </a:p>
          <a:p>
            <a:pPr marL="698830" lvl="1" indent="-232943">
              <a:buAutoNum type="arabicPeriod"/>
            </a:pPr>
            <a:r>
              <a:rPr lang="en-US" dirty="0"/>
              <a:t>Examining how larch growth is impacted in more mixtures, given that there’s ample data, of course</a:t>
            </a:r>
          </a:p>
          <a:p>
            <a:pPr marL="698830" lvl="1" indent="-232943">
              <a:buAutoNum type="arabicPeriod"/>
            </a:pPr>
            <a:r>
              <a:rPr lang="en-US" dirty="0"/>
              <a:t>Looking at how larch growth is affected in mixtures when there is a higher proportion of shade tolerant species.  </a:t>
            </a:r>
          </a:p>
          <a:p>
            <a:pPr marL="698830" lvl="1" indent="-232943">
              <a:buAutoNum type="arabicPeriod"/>
            </a:pPr>
            <a:r>
              <a:rPr lang="en-US" dirty="0"/>
              <a:t>And assessing other species in mixtures with western larch. This will help identify how competitive dynamics relating to niche are effected in western forests.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47</a:t>
            </a:fld>
            <a:endParaRPr lang="en-US"/>
          </a:p>
        </p:txBody>
      </p:sp>
    </p:spTree>
    <p:extLst>
      <p:ext uri="{BB962C8B-B14F-4D97-AF65-F5344CB8AC3E}">
        <p14:creationId xmlns:p14="http://schemas.microsoft.com/office/powerpoint/2010/main" val="15382520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48</a:t>
            </a:fld>
            <a:endParaRPr lang="en-US"/>
          </a:p>
        </p:txBody>
      </p:sp>
    </p:spTree>
    <p:extLst>
      <p:ext uri="{BB962C8B-B14F-4D97-AF65-F5344CB8AC3E}">
        <p14:creationId xmlns:p14="http://schemas.microsoft.com/office/powerpoint/2010/main" val="22033885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r>
              <a:rPr lang="en-US" dirty="0"/>
              <a:t>1. In all,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49</a:t>
            </a:fld>
            <a:endParaRPr lang="en-US"/>
          </a:p>
        </p:txBody>
      </p:sp>
    </p:spTree>
    <p:extLst>
      <p:ext uri="{BB962C8B-B14F-4D97-AF65-F5344CB8AC3E}">
        <p14:creationId xmlns:p14="http://schemas.microsoft.com/office/powerpoint/2010/main" val="3523038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r>
              <a:rPr lang="en-US" dirty="0"/>
              <a:t>Provided with this information, my primary questions were:</a:t>
            </a:r>
          </a:p>
          <a:p>
            <a:endParaRPr lang="en-US" dirty="0"/>
          </a:p>
          <a:p>
            <a:r>
              <a:rPr lang="en-US" dirty="0"/>
              <a:t>How does community composition impact the growth of western larch once all other influencing factors are accounted for?</a:t>
            </a:r>
          </a:p>
          <a:p>
            <a:endParaRPr lang="en-US" dirty="0"/>
          </a:p>
          <a:p>
            <a:r>
              <a:rPr lang="en-US" dirty="0"/>
              <a:t>And </a:t>
            </a:r>
          </a:p>
          <a:p>
            <a:endParaRPr lang="en-US" dirty="0"/>
          </a:p>
          <a:p>
            <a:r>
              <a:rPr lang="en-US" dirty="0"/>
              <a:t>How can the effects of species-mixing on growth best be captured within an empirical individual-tree growth model?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5</a:t>
            </a:fld>
            <a:endParaRPr lang="en-US"/>
          </a:p>
        </p:txBody>
      </p:sp>
    </p:spTree>
    <p:extLst>
      <p:ext uri="{BB962C8B-B14F-4D97-AF65-F5344CB8AC3E}">
        <p14:creationId xmlns:p14="http://schemas.microsoft.com/office/powerpoint/2010/main" val="1538987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5F9E6C-DAD6-48B1-9567-0736B1DBB65B}" type="slidenum">
              <a:rPr lang="en-US" smtClean="0"/>
              <a:t>50</a:t>
            </a:fld>
            <a:endParaRPr lang="en-US"/>
          </a:p>
        </p:txBody>
      </p:sp>
    </p:spTree>
    <p:extLst>
      <p:ext uri="{BB962C8B-B14F-4D97-AF65-F5344CB8AC3E}">
        <p14:creationId xmlns:p14="http://schemas.microsoft.com/office/powerpoint/2010/main" val="33935830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Here is a very brief summary of findings to consider as we move forward:</a:t>
            </a:r>
          </a:p>
          <a:p>
            <a:endParaRPr lang="en-US" dirty="0"/>
          </a:p>
          <a:p>
            <a:pPr marL="232943" indent="-232943">
              <a:buAutoNum type="arabicPeriod"/>
            </a:pPr>
            <a:r>
              <a:rPr lang="en-US" dirty="0"/>
              <a:t>First, after accounting for size, competition, density, and site influences, there was a minor effect of composition on western larch growth</a:t>
            </a:r>
          </a:p>
          <a:p>
            <a:pPr marL="232943" indent="-232943">
              <a:buAutoNum type="arabicPeriod"/>
            </a:pPr>
            <a:r>
              <a:rPr lang="en-US" dirty="0"/>
              <a:t>I used two different metrics to capture a community species composition effect – one was a relative abundance weighted by species identity; the other was a relative abundance weighted by shade-tolerance. I’ll describe these a bit more later on. </a:t>
            </a:r>
          </a:p>
          <a:p>
            <a:pPr marL="698830" lvl="1" indent="-232943">
              <a:buAutoNum type="arabicPeriod"/>
            </a:pPr>
            <a:r>
              <a:rPr lang="en-US" dirty="0"/>
              <a:t>Both metrics used expressed a similar minor impact on western larch growth</a:t>
            </a:r>
          </a:p>
          <a:p>
            <a:pPr marL="698830" lvl="1" indent="-232943">
              <a:buAutoNum type="arabicPeriod"/>
            </a:pPr>
            <a:r>
              <a:rPr lang="en-US" dirty="0"/>
              <a:t>As mixture decreased, the effect that it had on growth also decreased, </a:t>
            </a:r>
          </a:p>
          <a:p>
            <a:pPr marL="1164717" lvl="2" indent="-232943">
              <a:buAutoNum type="arabicPeriod"/>
            </a:pPr>
            <a:r>
              <a:rPr lang="en-US" dirty="0"/>
              <a:t>in other words, the growth of larch was impacted more when it was growing in more diverse communities. </a:t>
            </a:r>
          </a:p>
          <a:p>
            <a:endParaRPr lang="en-US" dirty="0"/>
          </a:p>
          <a:p>
            <a:r>
              <a:rPr lang="en-US" dirty="0"/>
              <a:t>With these things in mind, I’ll show you how I got to these findings.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51</a:t>
            </a:fld>
            <a:endParaRPr lang="en-US"/>
          </a:p>
        </p:txBody>
      </p:sp>
    </p:spTree>
    <p:extLst>
      <p:ext uri="{BB962C8B-B14F-4D97-AF65-F5344CB8AC3E}">
        <p14:creationId xmlns:p14="http://schemas.microsoft.com/office/powerpoint/2010/main" val="9525182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Since each type of variable can be represented by different variables, model predictors were selected from each group (size, competition, and site productivity). </a:t>
            </a:r>
          </a:p>
          <a:p>
            <a:pPr marL="232943" indent="-232943">
              <a:buAutoNum type="arabicPeriod"/>
            </a:pPr>
            <a:r>
              <a:rPr lang="en-US" dirty="0"/>
              <a:t>Previous work has shown that size variables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52</a:t>
            </a:fld>
            <a:endParaRPr lang="en-US"/>
          </a:p>
        </p:txBody>
      </p:sp>
    </p:spTree>
    <p:extLst>
      <p:ext uri="{BB962C8B-B14F-4D97-AF65-F5344CB8AC3E}">
        <p14:creationId xmlns:p14="http://schemas.microsoft.com/office/powerpoint/2010/main" val="23965236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Since each type of variable can be represented by different variables, model predictors were selected from each group (size, competition, and site productivity). </a:t>
            </a:r>
          </a:p>
          <a:p>
            <a:pPr marL="232943" indent="-232943">
              <a:buAutoNum type="arabicPeriod"/>
            </a:pPr>
            <a:r>
              <a:rPr lang="en-US" dirty="0"/>
              <a:t>Previous work has shown that size variables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53</a:t>
            </a:fld>
            <a:endParaRPr lang="en-US"/>
          </a:p>
        </p:txBody>
      </p:sp>
    </p:spTree>
    <p:extLst>
      <p:ext uri="{BB962C8B-B14F-4D97-AF65-F5344CB8AC3E}">
        <p14:creationId xmlns:p14="http://schemas.microsoft.com/office/powerpoint/2010/main" val="36725931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Since each type of variable can be represented by different variables, model predictors were selected from each group (size, competition, and site productivity). </a:t>
            </a:r>
          </a:p>
          <a:p>
            <a:pPr marL="232943" indent="-232943">
              <a:buAutoNum type="arabicPeriod"/>
            </a:pPr>
            <a:r>
              <a:rPr lang="en-US" dirty="0"/>
              <a:t>Previous work has shown that size variables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54</a:t>
            </a:fld>
            <a:endParaRPr lang="en-US"/>
          </a:p>
        </p:txBody>
      </p:sp>
    </p:spTree>
    <p:extLst>
      <p:ext uri="{BB962C8B-B14F-4D97-AF65-F5344CB8AC3E}">
        <p14:creationId xmlns:p14="http://schemas.microsoft.com/office/powerpoint/2010/main" val="36552634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Since each type of variable can be represented by different variables, model predictors were selected from each group (size, competition, and site productivity). </a:t>
            </a:r>
          </a:p>
          <a:p>
            <a:pPr marL="232943" indent="-232943">
              <a:buAutoNum type="arabicPeriod"/>
            </a:pPr>
            <a:r>
              <a:rPr lang="en-US" dirty="0"/>
              <a:t>Previous work has shown that size variables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879CDD9B-69D8-46FB-98C8-F1B4A8FE2081}" type="slidenum">
              <a:rPr lang="en-US" smtClean="0"/>
              <a:t>55</a:t>
            </a:fld>
            <a:endParaRPr lang="en-US"/>
          </a:p>
        </p:txBody>
      </p:sp>
    </p:spTree>
    <p:extLst>
      <p:ext uri="{BB962C8B-B14F-4D97-AF65-F5344CB8AC3E}">
        <p14:creationId xmlns:p14="http://schemas.microsoft.com/office/powerpoint/2010/main" val="2801350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174708" indent="-174708">
              <a:buFontTx/>
              <a:buChar char="-"/>
            </a:pPr>
            <a:r>
              <a:rPr lang="en-US" dirty="0"/>
              <a:t>To test if species-mixing impacts larch growth, I’m performing a model-driven analysis using Generalized Additive Models (or GAMs), where I use the PGP data to estimate basal area increment of larch and evaluate the effects of different predictors. </a:t>
            </a:r>
          </a:p>
          <a:p>
            <a:pPr marL="640594" lvl="1" indent="-174708">
              <a:buFontTx/>
              <a:buChar char="-"/>
            </a:pPr>
            <a:r>
              <a:rPr lang="en-US" dirty="0"/>
              <a:t>I’m using GAMs because they allow for flexibility in the model fitting process by representing non-linear relationships with smooth functions, allow the data to determine the shape of the functional relationship, and they lack the assumption/structure that traditional linear modeling approaches require. </a:t>
            </a:r>
          </a:p>
          <a:p>
            <a:pPr marL="174708" indent="-174708">
              <a:buFontTx/>
              <a:buChar char="-"/>
            </a:pPr>
            <a:r>
              <a:rPr lang="en-US" dirty="0"/>
              <a:t>This approach is more or less inspired by a combination of the works of </a:t>
            </a:r>
            <a:r>
              <a:rPr lang="en-US" dirty="0" err="1"/>
              <a:t>Vospernik</a:t>
            </a:r>
            <a:r>
              <a:rPr lang="en-US" dirty="0"/>
              <a:t> 2020, Wykoff 1990, and </a:t>
            </a:r>
            <a:r>
              <a:rPr lang="en-US" dirty="0" err="1"/>
              <a:t>Monserud</a:t>
            </a:r>
            <a:r>
              <a:rPr lang="en-US" dirty="0"/>
              <a:t> &amp; </a:t>
            </a:r>
            <a:r>
              <a:rPr lang="en-US" dirty="0" err="1"/>
              <a:t>Sterba</a:t>
            </a:r>
            <a:r>
              <a:rPr lang="en-US" dirty="0"/>
              <a:t> 1996</a:t>
            </a:r>
          </a:p>
          <a:p>
            <a:pPr marL="174708" indent="-174708">
              <a:buFontTx/>
              <a:buChar char="-"/>
            </a:pPr>
            <a:r>
              <a:rPr lang="en-US" dirty="0"/>
              <a:t>Since the PGP data contain lots of variables that have already been used to estimate BAI, such as in the diameter increment model applied by FVS, it’s important that I make use of variables that we already know account for variability in BAI. </a:t>
            </a:r>
          </a:p>
          <a:p>
            <a:pPr marL="174708" indent="-174708">
              <a:buFontTx/>
              <a:buChar char="-"/>
            </a:pPr>
            <a:r>
              <a:rPr lang="en-US" dirty="0"/>
              <a:t>To do that, I’m setting up a base-model with such variables, so that I can have a foundation upon which I can apply a variable that represents a species-mixing effect</a:t>
            </a:r>
          </a:p>
          <a:p>
            <a:pPr marL="174708" indent="-174708">
              <a:buFontTx/>
              <a:buChar char="-"/>
            </a:pPr>
            <a:r>
              <a:rPr lang="en-US" dirty="0"/>
              <a:t>I’m doing this in an iterative manner, where I’ve grouped variables together by similarity, and then use RMSE and other metrics to compare models with one another</a:t>
            </a:r>
          </a:p>
          <a:p>
            <a:pPr marL="640594" lvl="1" indent="-174708">
              <a:buFontTx/>
              <a:buChar char="-"/>
            </a:pPr>
            <a:r>
              <a:rPr lang="en-US" dirty="0"/>
              <a:t>For example, variables that account for tree size are grouped, variables describing site conditions are grouped together, and variables describing competition and density are grouped together </a:t>
            </a:r>
          </a:p>
          <a:p>
            <a:pPr marL="640594" lvl="1" indent="-174708">
              <a:buFontTx/>
              <a:buChar char="-"/>
            </a:pPr>
            <a:endParaRPr lang="en-US" dirty="0"/>
          </a:p>
          <a:p>
            <a:pPr marL="640594" lvl="1" indent="-174708" defTabSz="931774">
              <a:buFontTx/>
              <a:buChar char="-"/>
              <a:defRPr/>
            </a:pPr>
            <a:r>
              <a:rPr lang="en-US" dirty="0"/>
              <a:t>Anyways, If you didn’t follow that, don’t worry - I’ll give more details of this model selection process in the following slides</a:t>
            </a:r>
          </a:p>
          <a:p>
            <a:pPr marL="640594" lvl="1" indent="-174708">
              <a:buFontTx/>
              <a:buChar char="-"/>
            </a:pPr>
            <a:endParaRPr lang="en-US" dirty="0"/>
          </a:p>
          <a:p>
            <a:pPr marL="640594" lvl="1" indent="-174708">
              <a:buFontTx/>
              <a:buChar char="-"/>
            </a:pPr>
            <a:endParaRPr lang="en-US" dirty="0"/>
          </a:p>
          <a:p>
            <a:pPr marL="640594" lvl="1" indent="-174708">
              <a:buFontTx/>
              <a:buChar char="-"/>
            </a:pPr>
            <a:r>
              <a:rPr lang="en-US" dirty="0"/>
              <a:t>Nope</a:t>
            </a:r>
          </a:p>
          <a:p>
            <a:pPr marL="640594" lvl="1" indent="-174708">
              <a:buFontTx/>
              <a:buChar char="-"/>
            </a:pPr>
            <a:r>
              <a:rPr lang="en-US" dirty="0"/>
              <a:t>I’m using RMSE because 1. it measures model accuracy in the same units described – so everything I compare will be compared in square inches or square cm’s per year (which is what BAI is measured in). And 2. because it can be used to penalize a model by accounting for it’s complexity, which is important since I’m dealing with more than a few predictor variables. Further, I can also use RMSE as a measure of model accuracy when I validate my model with an </a:t>
            </a:r>
            <a:r>
              <a:rPr lang="en-US" dirty="0" err="1"/>
              <a:t>indepent</a:t>
            </a:r>
            <a:r>
              <a:rPr lang="en-US" dirty="0"/>
              <a:t>-withheld data set, and be able to compare the error there, relative to the RMSE I saw during the fitting process. </a:t>
            </a:r>
          </a:p>
          <a:p>
            <a:pPr marL="174708" indent="-174708">
              <a:buFontTx/>
              <a:buChar char="-"/>
            </a:pPr>
            <a:endParaRPr lang="en-US" dirty="0"/>
          </a:p>
          <a:p>
            <a:pPr marL="174708" indent="-174708">
              <a:buFontTx/>
              <a:buChar char="-"/>
            </a:pPr>
            <a:endParaRPr lang="en-US" dirty="0"/>
          </a:p>
          <a:p>
            <a:pPr marL="174708" indent="-174708">
              <a:buFontTx/>
              <a:buChar char="-"/>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EF78E8AF-78E0-416D-99C4-CB28DD519D61}" type="slidenum">
              <a:rPr lang="en-US" smtClean="0"/>
              <a:t>56</a:t>
            </a:fld>
            <a:endParaRPr lang="en-US"/>
          </a:p>
        </p:txBody>
      </p:sp>
    </p:spTree>
    <p:extLst>
      <p:ext uri="{BB962C8B-B14F-4D97-AF65-F5344CB8AC3E}">
        <p14:creationId xmlns:p14="http://schemas.microsoft.com/office/powerpoint/2010/main" val="3243293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The associated objectives were then to</a:t>
            </a:r>
          </a:p>
          <a:p>
            <a:pPr marL="698830" lvl="1" indent="-232943">
              <a:buAutoNum type="arabicPeriod"/>
            </a:pPr>
            <a:r>
              <a:rPr lang="en-US" dirty="0"/>
              <a:t>First, describe how western larch growth varies with tree size, competition, stand density, and site productivity. These things are known to explain variation in tree growth already, but they do not address interspecific dynamics. </a:t>
            </a:r>
          </a:p>
          <a:p>
            <a:pPr marL="698830" lvl="1" indent="-232943">
              <a:buAutoNum type="arabicPeriod"/>
            </a:pPr>
            <a:endParaRPr lang="en-US" dirty="0"/>
          </a:p>
          <a:p>
            <a:pPr marL="698830" lvl="1" indent="-232943" defTabSz="931774">
              <a:buFontTx/>
              <a:buAutoNum type="arabicPeriod"/>
              <a:defRPr/>
            </a:pPr>
            <a:r>
              <a:rPr lang="en-US" dirty="0"/>
              <a:t>Once these effects were captured, and in order to address community composition effects on growth, my second objective then was to see if these growth effects varied when western larch was growing with other species, compared to when it was growing with other larch. </a:t>
            </a:r>
          </a:p>
          <a:p>
            <a:pPr marL="698830" lvl="1" indent="-232943">
              <a:buAutoNum type="arabicPeriod"/>
            </a:pPr>
            <a:endParaRPr lang="en-US" dirty="0"/>
          </a:p>
          <a:p>
            <a:pPr marL="698830" lvl="1" indent="-232943">
              <a:buAutoNum type="arabicPeriod"/>
            </a:pPr>
            <a:r>
              <a:rPr lang="en-US" dirty="0"/>
              <a:t>Now it’s one thing if growth effects vary across mixtures, but if it does, there ought to be a way to capture that effect after accounting for these other effects. </a:t>
            </a:r>
          </a:p>
          <a:p>
            <a:pPr marL="1164717" lvl="2" indent="-232943">
              <a:buAutoNum type="arabicPeriod"/>
            </a:pPr>
            <a:r>
              <a:rPr lang="en-US" dirty="0"/>
              <a:t>So, my third objective was to compare different variables that represent species-mixing after accounting for size, competition, and site effects on growth. </a:t>
            </a:r>
          </a:p>
          <a:p>
            <a:pPr marL="1164717" lvl="2" indent="-232943">
              <a:buAutoNum type="arabicPeriod"/>
            </a:pPr>
            <a:r>
              <a:rPr lang="en-US" dirty="0"/>
              <a:t>That way I could specifically address if shade-tolerance (for example) has an important effect on growth after accounting for these other effects. </a:t>
            </a:r>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fld id="{3AFD3059-CD34-41ED-8EDF-DA40E6348FB4}" type="slidenum">
              <a:rPr lang="en-US" smtClean="0"/>
              <a:t>6</a:t>
            </a:fld>
            <a:endParaRPr lang="en-US"/>
          </a:p>
        </p:txBody>
      </p:sp>
    </p:spTree>
    <p:extLst>
      <p:ext uri="{BB962C8B-B14F-4D97-AF65-F5344CB8AC3E}">
        <p14:creationId xmlns:p14="http://schemas.microsoft.com/office/powerpoint/2010/main" val="870716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232943" indent="-232943">
              <a:buAutoNum type="arabicPeriod"/>
            </a:pPr>
            <a:r>
              <a:rPr lang="en-US" dirty="0"/>
              <a:t>To describe how western larch growth varies, I used a data set that consists of repeat-measurements on trees in various stands on national forest lands that were initially measured in the 1980’s. The locations of theses stands were throughout the northwestern corner of Montana, as shown by red dots on the map. </a:t>
            </a:r>
          </a:p>
          <a:p>
            <a:pPr marL="698830" lvl="1" indent="-232943" defTabSz="931774">
              <a:buFontTx/>
              <a:buAutoNum type="arabicPeriod"/>
              <a:defRPr/>
            </a:pPr>
            <a:r>
              <a:rPr lang="en-US" dirty="0"/>
              <a:t>Each of these stands were measured 4 or 5 times between 1980 and 2021 and the time between measurements was highly irregular throughout this period. </a:t>
            </a:r>
          </a:p>
          <a:p>
            <a:pPr marL="698830" lvl="1" indent="-232943">
              <a:buAutoNum type="arabicPeriod"/>
            </a:pPr>
            <a:r>
              <a:rPr lang="en-US" dirty="0"/>
              <a:t>These stands are a subset of a much larger data set that spans the inland northwest. </a:t>
            </a:r>
          </a:p>
          <a:p>
            <a:pPr marL="698830" lvl="1" indent="-232943">
              <a:buAutoNum type="arabicPeriod"/>
            </a:pPr>
            <a:r>
              <a:rPr lang="en-US" dirty="0"/>
              <a:t>Data collection occurred on these stands in 2021 specifically because they had a high proportion of western larch at the most recent measurement. </a:t>
            </a:r>
          </a:p>
          <a:p>
            <a:pPr marL="698830" lvl="1" indent="-232943">
              <a:buAutoNum type="arabicPeriod"/>
            </a:pPr>
            <a:endParaRPr lang="en-US" dirty="0"/>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372836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a:prstGeom prst="rect">
            <a:avLst/>
          </a:prstGeom>
        </p:spPr>
      </p:sp>
      <p:sp>
        <p:nvSpPr>
          <p:cNvPr id="3" name="Notes Placeholder 2"/>
          <p:cNvSpPr>
            <a:spLocks noGrp="1"/>
          </p:cNvSpPr>
          <p:nvPr>
            <p:ph type="body" idx="1"/>
          </p:nvPr>
        </p:nvSpPr>
        <p:spPr/>
        <p:txBody>
          <a:bodyPr/>
          <a:lstStyle/>
          <a:p>
            <a:pPr marL="698830" lvl="1" indent="-232943">
              <a:buAutoNum type="arabicPeriod"/>
            </a:pPr>
            <a:endParaRPr lang="en-US" dirty="0"/>
          </a:p>
          <a:p>
            <a:pPr marL="232943" indent="-232943">
              <a:buAutoNum type="arabicPeriod"/>
            </a:pPr>
            <a:r>
              <a:rPr lang="en-US" dirty="0"/>
              <a:t>These stands consist of 4 plot clusters that were randomly located within a stand, as shown by black dots on the hand-drawn stand map. </a:t>
            </a:r>
          </a:p>
          <a:p>
            <a:pPr marL="232943" indent="-232943">
              <a:buAutoNum type="arabicPeriod"/>
            </a:pPr>
            <a:r>
              <a:rPr lang="en-US" dirty="0"/>
              <a:t>Each stand was treated with thinning, where three plot clusters were thinned, and the fourth was left as an un-thinned control plot, providing a side-by-side comparison of growth between thinned-and-</a:t>
            </a:r>
            <a:r>
              <a:rPr lang="en-US" dirty="0" err="1"/>
              <a:t>unthinned</a:t>
            </a:r>
            <a:r>
              <a:rPr lang="en-US" dirty="0"/>
              <a:t> conditions at the same site. </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1746597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19300" y="284163"/>
            <a:ext cx="2971800" cy="1671637"/>
          </a:xfrm>
          <a:prstGeom prst="rect">
            <a:avLst/>
          </a:prstGeom>
        </p:spPr>
      </p:sp>
      <p:sp>
        <p:nvSpPr>
          <p:cNvPr id="3" name="Notes Placeholder 2"/>
          <p:cNvSpPr>
            <a:spLocks noGrp="1"/>
          </p:cNvSpPr>
          <p:nvPr>
            <p:ph type="body" idx="1"/>
          </p:nvPr>
        </p:nvSpPr>
        <p:spPr>
          <a:xfrm>
            <a:off x="701040" y="1929543"/>
            <a:ext cx="5608320" cy="6926681"/>
          </a:xfrm>
        </p:spPr>
        <p:txBody>
          <a:bodyPr/>
          <a:lstStyle/>
          <a:p>
            <a:pPr marL="232943" indent="-232943">
              <a:buAutoNum type="arabicPeriod"/>
            </a:pPr>
            <a:r>
              <a:rPr lang="en-US" dirty="0"/>
              <a:t>Each cluster contains 3 sample plots where data was collected on large-trees, and each of those plots contains 3 sub-plots, where data was collected on small trees. </a:t>
            </a:r>
          </a:p>
          <a:p>
            <a:pPr marL="232943" indent="-232943">
              <a:buAutoNum type="arabicPeriod"/>
            </a:pPr>
            <a:r>
              <a:rPr lang="en-US" dirty="0"/>
              <a:t>The figure on the top right shows what a plot cluster looks like, where the large circles are large tree plots, and the small-tree plots are nested within those larger plots, shown by the smaller circles.  </a:t>
            </a:r>
          </a:p>
          <a:p>
            <a:pPr marL="232943" indent="-232943">
              <a:buAutoNum type="arabicPeriod"/>
            </a:pPr>
            <a:r>
              <a:rPr lang="en-US" dirty="0"/>
              <a:t>Large and small plots were a fixed area, representing 1/20</a:t>
            </a:r>
            <a:r>
              <a:rPr lang="en-US" baseline="30000" dirty="0"/>
              <a:t>th</a:t>
            </a:r>
            <a:r>
              <a:rPr lang="en-US" dirty="0"/>
              <a:t> of an acre and 1/300</a:t>
            </a:r>
            <a:r>
              <a:rPr lang="en-US" baseline="30000" dirty="0"/>
              <a:t>th</a:t>
            </a:r>
            <a:r>
              <a:rPr lang="en-US" dirty="0"/>
              <a:t> of an acre, respectively. </a:t>
            </a:r>
          </a:p>
          <a:p>
            <a:pPr marL="232943" indent="-232943">
              <a:buAutoNum type="arabicPeriod"/>
            </a:pPr>
            <a:endParaRPr lang="en-US" dirty="0"/>
          </a:p>
          <a:p>
            <a:pPr marL="232943" indent="-232943">
              <a:buAutoNum type="arabicPeriod"/>
            </a:pPr>
            <a:r>
              <a:rPr lang="en-US" dirty="0"/>
              <a:t>Within the large-tree plots, data such as: DBH, height, crown ratio, as well as biotic and abiotic damage data were collected on trees larger than an established diameter threshold. </a:t>
            </a:r>
          </a:p>
          <a:p>
            <a:pPr marL="232943" indent="-232943" defTabSz="931774">
              <a:buFontTx/>
              <a:buAutoNum type="arabicPeriod"/>
              <a:defRPr/>
            </a:pPr>
            <a:endParaRPr lang="en-US" dirty="0"/>
          </a:p>
          <a:p>
            <a:pPr marL="232943" indent="-232943" defTabSz="931774">
              <a:buFontTx/>
              <a:buAutoNum type="arabicPeriod"/>
              <a:defRPr/>
            </a:pPr>
            <a:r>
              <a:rPr lang="en-US" dirty="0"/>
              <a:t>Large trees were tagged at the time of initial measurement so that they’re data could be linked over time between measurements.</a:t>
            </a:r>
          </a:p>
          <a:p>
            <a:pPr marL="232943" indent="-232943" defTabSz="931774">
              <a:buFontTx/>
              <a:buAutoNum type="arabicPeriod"/>
              <a:defRPr/>
            </a:pPr>
            <a:endParaRPr lang="en-US" dirty="0"/>
          </a:p>
          <a:p>
            <a:pPr marL="232943" indent="-232943" defTabSz="931774">
              <a:buFontTx/>
              <a:buAutoNum type="arabicPeriod"/>
              <a:defRPr/>
            </a:pPr>
            <a:r>
              <a:rPr lang="en-US" dirty="0"/>
              <a:t>At subsequent measurements, trees that grew above the diameter threshold since the previous measurement were tagged and added to the data set as large-trees for remeasurement. </a:t>
            </a:r>
          </a:p>
          <a:p>
            <a:pPr marL="232943" indent="-232943" defTabSz="931774">
              <a:buFontTx/>
              <a:buAutoNum type="arabicPeriod"/>
              <a:defRPr/>
            </a:pPr>
            <a:endParaRPr lang="en-US" dirty="0"/>
          </a:p>
          <a:p>
            <a:pPr marL="232943" indent="-232943">
              <a:buAutoNum type="arabicPeriod"/>
            </a:pPr>
            <a:r>
              <a:rPr lang="en-US" dirty="0"/>
              <a:t>Within the small-tree sub-plots, trees were tallied by species and height, and DBH was measured on trees taller than 4.5 feet, but that had diameters smaller than the threshold. </a:t>
            </a:r>
          </a:p>
          <a:p>
            <a:pPr marL="232943" indent="-232943">
              <a:buAutoNum type="arabicPeriod"/>
            </a:pPr>
            <a:r>
              <a:rPr lang="en-US" dirty="0"/>
              <a:t>In both small and large tree plots, trees were counted as live or dead, providing information on tree mortality over time as well. </a:t>
            </a:r>
          </a:p>
          <a:p>
            <a:pPr marL="232943" indent="-232943">
              <a:buAutoNum type="arabicPeriod"/>
            </a:pPr>
            <a:endParaRPr lang="en-US" dirty="0"/>
          </a:p>
          <a:p>
            <a:pPr marL="232943" indent="-232943">
              <a:buAutoNum type="arabicPeriod"/>
            </a:pPr>
            <a:r>
              <a:rPr lang="en-US" dirty="0"/>
              <a:t>Additionally, GPS points were taken at each cluster of plots. These GPS points were plugged into google earth engine, and terrain characteristics were extracted, such as slope, aspect, elevation, and </a:t>
            </a:r>
            <a:r>
              <a:rPr lang="en-US" dirty="0" err="1"/>
              <a:t>heatload</a:t>
            </a:r>
            <a:r>
              <a:rPr lang="en-US" dirty="0"/>
              <a:t>. </a:t>
            </a:r>
          </a:p>
          <a:p>
            <a:pPr marL="232943" indent="-232943">
              <a:buAutoNum type="arabicPeriod"/>
            </a:pPr>
            <a:endParaRPr lang="en-US" dirty="0"/>
          </a:p>
          <a:p>
            <a:pPr marL="232943" indent="-232943">
              <a:buAutoNum type="arabicPeriod"/>
            </a:pPr>
            <a:r>
              <a:rPr lang="en-US" dirty="0"/>
              <a:t>Since I was interested in tree growth, I only used data on trees that were alive. </a:t>
            </a:r>
          </a:p>
          <a:p>
            <a:pPr marL="232943" indent="-232943">
              <a:buAutoNum type="arabicPeriod"/>
            </a:pPr>
            <a:r>
              <a:rPr lang="en-US" dirty="0"/>
              <a:t>Tree growth was calculated with basal area increment, which I will define in a moment.</a:t>
            </a:r>
          </a:p>
          <a:p>
            <a:pPr marL="232943" indent="-232943">
              <a:buAutoNum type="arabicPeriod"/>
            </a:pPr>
            <a:endParaRPr lang="en-US" dirty="0"/>
          </a:p>
          <a:p>
            <a:pPr marL="232943" indent="-232943">
              <a:buAutoNum type="arabicPeriod"/>
            </a:pPr>
            <a:r>
              <a:rPr lang="en-US" dirty="0"/>
              <a:t>Data was collected on trees of every species, but in these analyses, growth was only assessed on western larch since that was the species of interest. </a:t>
            </a:r>
          </a:p>
          <a:p>
            <a:pPr marL="232943" indent="-232943">
              <a:buAutoNum type="arabicPeriod"/>
            </a:pPr>
            <a:endParaRPr lang="en-US" dirty="0"/>
          </a:p>
          <a:p>
            <a:pPr marL="232943" indent="-232943">
              <a:buAutoNum type="arabicPeriod"/>
            </a:pPr>
            <a:r>
              <a:rPr lang="en-US" dirty="0"/>
              <a:t>From here, I’ll describe my analysis</a:t>
            </a:r>
          </a:p>
          <a:p>
            <a:pPr marL="232943" indent="-232943">
              <a:buAutoNum type="arabicPeriod"/>
            </a:pPr>
            <a:endParaRPr lang="en-US" dirty="0"/>
          </a:p>
          <a:p>
            <a:pPr marL="232943" indent="-232943">
              <a:buAutoNum type="arabicPeriod"/>
            </a:pPr>
            <a:endParaRPr lang="en-US" dirty="0"/>
          </a:p>
        </p:txBody>
      </p:sp>
      <p:sp>
        <p:nvSpPr>
          <p:cNvPr id="4" name="Slide Number Placeholder 3"/>
          <p:cNvSpPr>
            <a:spLocks noGrp="1"/>
          </p:cNvSpPr>
          <p:nvPr>
            <p:ph type="sldNum" sz="quarter" idx="5"/>
          </p:nvPr>
        </p:nvSpPr>
        <p:spPr>
          <a:xfrm>
            <a:off x="3970938" y="8829967"/>
            <a:ext cx="3037840" cy="466433"/>
          </a:xfrm>
          <a:prstGeom prst="rect">
            <a:avLst/>
          </a:prstGeom>
        </p:spPr>
        <p:txBody>
          <a:bodyPr/>
          <a:lstStyle/>
          <a:p>
            <a:pPr defTabSz="465887">
              <a:defRPr/>
            </a:pPr>
            <a:fld id="{3AFD3059-CD34-41ED-8EDF-DA40E6348FB4}" type="slidenum">
              <a:rPr lang="en-US">
                <a:solidFill>
                  <a:prstClr val="black"/>
                </a:solidFill>
                <a:latin typeface="Calibri" panose="020F0502020204030204"/>
              </a:rPr>
              <a:pPr defTabSz="46588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3953463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9E8D436-FAB9-4EB7-8509-B103AB26EA8C}" type="datetimeFigureOut">
              <a:rPr lang="en-US" smtClean="0"/>
              <a:t>9/14/2022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80466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189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14647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90729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8D436-FAB9-4EB7-8509-B103AB26EA8C}" type="datetimeFigureOut">
              <a:rPr lang="en-US" smtClean="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2506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E8D436-FAB9-4EB7-8509-B103AB26EA8C}" type="datetimeFigureOut">
              <a:rPr lang="en-US" smtClean="0"/>
              <a:t>9/14/2022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97494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E8D436-FAB9-4EB7-8509-B103AB26EA8C}" type="datetimeFigureOut">
              <a:rPr lang="en-US" smtClean="0"/>
              <a:t>9/14/2022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559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E8D436-FAB9-4EB7-8509-B103AB26EA8C}" type="datetimeFigureOut">
              <a:rPr lang="en-US" smtClean="0"/>
              <a:t>9/14/2022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528030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E8D436-FAB9-4EB7-8509-B103AB26EA8C}" type="datetimeFigureOut">
              <a:rPr lang="en-US" smtClean="0"/>
              <a:t>9/14/2022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782154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182592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372948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9E8D436-FAB9-4EB7-8509-B103AB26EA8C}" type="datetimeFigureOut">
              <a:rPr lang="en-US" smtClean="0"/>
              <a:t>9/14/2022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2E984D3-006C-4AC2-8FBC-52D5A947CA20}" type="slidenum">
              <a:rPr lang="en-US" smtClean="0"/>
              <a:t>‹#›</a:t>
            </a:fld>
            <a:endParaRPr lang="en-US"/>
          </a:p>
        </p:txBody>
      </p:sp>
    </p:spTree>
    <p:extLst>
      <p:ext uri="{BB962C8B-B14F-4D97-AF65-F5344CB8AC3E}">
        <p14:creationId xmlns:p14="http://schemas.microsoft.com/office/powerpoint/2010/main" val="296041536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5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4.png"/><Relationship Id="rId7"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47.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57.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6.png"/><Relationship Id="rId7"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57.png"/><Relationship Id="rId10" Type="http://schemas.openxmlformats.org/officeDocument/2006/relationships/image" Target="../media/image41.png"/><Relationship Id="rId4" Type="http://schemas.openxmlformats.org/officeDocument/2006/relationships/image" Target="../media/image58.png"/><Relationship Id="rId9" Type="http://schemas.openxmlformats.org/officeDocument/2006/relationships/image" Target="../media/image6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0.png"/><Relationship Id="rId7"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6.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forest of trees&#10;&#10;Description automatically generated with low confidence">
            <a:extLst>
              <a:ext uri="{FF2B5EF4-FFF2-40B4-BE49-F238E27FC236}">
                <a16:creationId xmlns:a16="http://schemas.microsoft.com/office/drawing/2014/main" id="{13B98469-E898-C974-0015-169428114190}"/>
              </a:ext>
            </a:extLst>
          </p:cNvPr>
          <p:cNvPicPr>
            <a:picLocks noChangeAspect="1"/>
          </p:cNvPicPr>
          <p:nvPr/>
        </p:nvPicPr>
        <p:blipFill rotWithShape="1">
          <a:blip r:embed="rId3">
            <a:alphaModFix amt="50000"/>
          </a:blip>
          <a:srcRect l="3965" r="3964" b="-1"/>
          <a:stretch/>
        </p:blipFill>
        <p:spPr>
          <a:xfrm>
            <a:off x="899160" y="1"/>
            <a:ext cx="10393680" cy="6858000"/>
          </a:xfrm>
          <a:prstGeom prst="rect">
            <a:avLst/>
          </a:prstGeom>
          <a:noFill/>
          <a:effectLst>
            <a:outerShdw dist="50800" dir="5400000" algn="ctr" rotWithShape="0">
              <a:srgbClr val="000000"/>
            </a:outerShdw>
          </a:effectLst>
        </p:spPr>
      </p:pic>
      <p:sp>
        <p:nvSpPr>
          <p:cNvPr id="2" name="Title 1">
            <a:extLst>
              <a:ext uri="{FF2B5EF4-FFF2-40B4-BE49-F238E27FC236}">
                <a16:creationId xmlns:a16="http://schemas.microsoft.com/office/drawing/2014/main" id="{5C9C51EA-906B-C69E-951E-ED6460789D5A}"/>
              </a:ext>
            </a:extLst>
          </p:cNvPr>
          <p:cNvSpPr>
            <a:spLocks noGrp="1"/>
          </p:cNvSpPr>
          <p:nvPr>
            <p:ph type="ctrTitle"/>
          </p:nvPr>
        </p:nvSpPr>
        <p:spPr>
          <a:xfrm>
            <a:off x="1261872" y="723331"/>
            <a:ext cx="9418320" cy="3875965"/>
          </a:xfrm>
          <a:noFill/>
        </p:spPr>
        <p:txBody>
          <a:bodyPr anchor="ctr">
            <a:normAutofit/>
          </a:bodyPr>
          <a:lstStyle/>
          <a:p>
            <a:pPr algn="ctr"/>
            <a:r>
              <a:rPr lang="en-US" sz="4400" dirty="0">
                <a:solidFill>
                  <a:srgbClr val="FFFFFF"/>
                </a:solidFill>
              </a:rPr>
              <a:t>Evaluating the effects of forest community composition on western larch growth</a:t>
            </a:r>
          </a:p>
        </p:txBody>
      </p:sp>
      <p:sp>
        <p:nvSpPr>
          <p:cNvPr id="3" name="Subtitle 2">
            <a:extLst>
              <a:ext uri="{FF2B5EF4-FFF2-40B4-BE49-F238E27FC236}">
                <a16:creationId xmlns:a16="http://schemas.microsoft.com/office/drawing/2014/main" id="{EDCFD481-27A0-8E9F-20D3-74A1B44798B4}"/>
              </a:ext>
            </a:extLst>
          </p:cNvPr>
          <p:cNvSpPr>
            <a:spLocks noGrp="1"/>
          </p:cNvSpPr>
          <p:nvPr>
            <p:ph type="subTitle" idx="1"/>
          </p:nvPr>
        </p:nvSpPr>
        <p:spPr>
          <a:xfrm>
            <a:off x="1261872" y="5595582"/>
            <a:ext cx="9418320" cy="896658"/>
          </a:xfrm>
        </p:spPr>
        <p:txBody>
          <a:bodyPr>
            <a:normAutofit fontScale="55000" lnSpcReduction="20000"/>
          </a:bodyPr>
          <a:lstStyle/>
          <a:p>
            <a:pPr algn="r"/>
            <a:r>
              <a:rPr lang="en-US" sz="2000" dirty="0">
                <a:solidFill>
                  <a:srgbClr val="FFFFFF"/>
                </a:solidFill>
              </a:rPr>
              <a:t>Christian Mercado</a:t>
            </a:r>
          </a:p>
          <a:p>
            <a:pPr algn="r"/>
            <a:r>
              <a:rPr lang="en-US" sz="2000" dirty="0">
                <a:solidFill>
                  <a:srgbClr val="FFFFFF"/>
                </a:solidFill>
              </a:rPr>
              <a:t>Committee: David Affleck, Andrew Larson, Justin </a:t>
            </a:r>
            <a:r>
              <a:rPr lang="en-US" sz="2000" dirty="0" err="1">
                <a:solidFill>
                  <a:srgbClr val="FFFFFF"/>
                </a:solidFill>
              </a:rPr>
              <a:t>Crotteau</a:t>
            </a:r>
            <a:r>
              <a:rPr lang="en-US" sz="2000" dirty="0">
                <a:solidFill>
                  <a:srgbClr val="FFFFFF"/>
                </a:solidFill>
              </a:rPr>
              <a:t>, David Patterson</a:t>
            </a:r>
          </a:p>
          <a:p>
            <a:pPr algn="r"/>
            <a:r>
              <a:rPr lang="en-US" sz="2000" dirty="0">
                <a:solidFill>
                  <a:srgbClr val="FFFFFF"/>
                </a:solidFill>
              </a:rPr>
              <a:t>University of Montana, Missoula, MT, USA</a:t>
            </a:r>
          </a:p>
        </p:txBody>
      </p:sp>
    </p:spTree>
    <p:extLst>
      <p:ext uri="{BB962C8B-B14F-4D97-AF65-F5344CB8AC3E}">
        <p14:creationId xmlns:p14="http://schemas.microsoft.com/office/powerpoint/2010/main" val="21589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4F7C28E-90DE-417A-8522-A7E77D11AEE6}"/>
              </a:ext>
            </a:extLst>
          </p:cNvPr>
          <p:cNvPicPr>
            <a:picLocks noChangeAspect="1"/>
          </p:cNvPicPr>
          <p:nvPr/>
        </p:nvPicPr>
        <p:blipFill>
          <a:blip r:embed="rId5"/>
          <a:stretch>
            <a:fillRect/>
          </a:stretch>
        </p:blipFill>
        <p:spPr>
          <a:xfrm>
            <a:off x="5607083" y="568321"/>
            <a:ext cx="4817894" cy="2446333"/>
          </a:xfrm>
          <a:prstGeom prst="rect">
            <a:avLst/>
          </a:prstGeom>
          <a:ln>
            <a:solidFill>
              <a:schemeClr val="tx1"/>
            </a:solidFill>
          </a:ln>
        </p:spPr>
      </p:pic>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6"/>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DA17D6-E70E-4076-9ED0-F7EA95D36BD3}"/>
              </a:ext>
            </a:extLst>
          </p:cNvPr>
          <p:cNvCxnSpPr>
            <a:cxnSpLocks/>
          </p:cNvCxnSpPr>
          <p:nvPr/>
        </p:nvCxnSpPr>
        <p:spPr>
          <a:xfrm flipV="1">
            <a:off x="4412019" y="2853369"/>
            <a:ext cx="1142945" cy="13100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810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Describe how W. Larch growth varies with tree size, competition, density, and site productivity.</a:t>
            </a:r>
          </a:p>
          <a:p>
            <a:pPr marL="457200" indent="-457200">
              <a:buFont typeface="+mj-lt"/>
              <a:buAutoNum type="arabicPeriod"/>
            </a:pPr>
            <a:r>
              <a:rPr lang="en-US" sz="2400" dirty="0">
                <a:solidFill>
                  <a:schemeClr val="accent1">
                    <a:lumMod val="40000"/>
                    <a:lumOff val="60000"/>
                  </a:schemeClr>
                </a:solidFill>
              </a:rPr>
              <a:t>Identify if these effects on growth differ between mixtures and pure larch conditions</a:t>
            </a:r>
          </a:p>
          <a:p>
            <a:pPr marL="457200" indent="-457200">
              <a:buFont typeface="+mj-lt"/>
              <a:buAutoNum type="arabicPeriod"/>
            </a:pPr>
            <a:r>
              <a:rPr lang="en-US" sz="2400" dirty="0">
                <a:solidFill>
                  <a:schemeClr val="accent1">
                    <a:lumMod val="40000"/>
                    <a:lumOff val="60000"/>
                  </a:schemeClr>
                </a:solidFill>
              </a:rPr>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81899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a:xfrm>
            <a:off x="193093" y="249381"/>
            <a:ext cx="1825712" cy="373161"/>
          </a:xfrm>
        </p:spPr>
        <p:txBody>
          <a:bodyPr>
            <a:normAutofit/>
          </a:bodyPr>
          <a:lstStyle/>
          <a:p>
            <a:r>
              <a:rPr lang="en-US" sz="1600" dirty="0"/>
              <a:t>Growth effects</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93093" y="1294411"/>
            <a:ext cx="9692640" cy="1600200"/>
          </a:xfrm>
        </p:spPr>
        <p:txBody>
          <a:bodyPr/>
          <a:lstStyle/>
          <a:p>
            <a:r>
              <a:rPr lang="en-US" dirty="0"/>
              <a:t>Annual growth- Basal area increment (BAI) </a:t>
            </a:r>
          </a:p>
          <a:p>
            <a:r>
              <a:rPr lang="en-US" dirty="0">
                <a:solidFill>
                  <a:schemeClr val="tx2">
                    <a:lumMod val="40000"/>
                    <a:lumOff val="60000"/>
                  </a:schemeClr>
                </a:solidFill>
              </a:rPr>
              <a:t>Size, Competition, and Site effects</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3566480"/>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solidFill>
                          <a:schemeClr val="bg1"/>
                        </a:solidFill>
                        <a:latin typeface="Cambria Math" panose="02040503050406030204" pitchFamily="18" charset="0"/>
                      </a:rPr>
                      <m:t>ln</m:t>
                    </m:r>
                    <m:r>
                      <a:rPr lang="en-US" sz="2400" b="0" i="1" smtClean="0">
                        <a:solidFill>
                          <a:schemeClr val="bg1"/>
                        </a:solidFill>
                        <a:latin typeface="Cambria Math" panose="02040503050406030204" pitchFamily="18" charset="0"/>
                      </a:rPr>
                      <m:t>⁡(</m:t>
                    </m:r>
                    <m:r>
                      <a:rPr lang="en-US" sz="2400" b="0" i="1" smtClean="0">
                        <a:latin typeface="Cambria Math" panose="02040503050406030204" pitchFamily="18" charset="0"/>
                      </a:rPr>
                      <m:t>𝐵𝐴𝐼</m:t>
                    </m:r>
                    <m:r>
                      <a:rPr lang="en-US" sz="2400" b="0" i="1" smtClean="0">
                        <a:solidFill>
                          <a:schemeClr val="bg1"/>
                        </a:solidFill>
                        <a:latin typeface="Cambria Math" panose="02040503050406030204" pitchFamily="18" charset="0"/>
                      </a:rPr>
                      <m:t>)</m:t>
                    </m:r>
                    <m:r>
                      <a:rPr lang="en-US" sz="2400" b="0" i="1" smtClean="0">
                        <a:solidFill>
                          <a:schemeClr val="tx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1</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𝑆𝑖𝑧𝑒</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2</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𝐶𝑜𝑚𝑝𝑒𝑡𝑖𝑡𝑖𝑜𝑛</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3</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𝑆𝑖𝑡𝑒</m:t>
                        </m:r>
                      </m:e>
                    </m:d>
                  </m:oMath>
                </a14:m>
                <a:r>
                  <a:rPr lang="en-US" dirty="0">
                    <a:solidFill>
                      <a:schemeClr val="bg1"/>
                    </a:solidFill>
                  </a:rPr>
                  <a:t> + RE</a:t>
                </a:r>
                <a:endParaRPr lang="en-US" dirty="0"/>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3566480"/>
                <a:ext cx="7147213" cy="360804"/>
              </a:xfrm>
              <a:prstGeom prst="rect">
                <a:avLst/>
              </a:prstGeom>
              <a:blipFill>
                <a:blip r:embed="rId3"/>
                <a:stretch>
                  <a:fillRect l="-1536" t="-3390" r="-939" b="-40678"/>
                </a:stretch>
              </a:blipFill>
            </p:spPr>
            <p:txBody>
              <a:bodyPr/>
              <a:lstStyle/>
              <a:p>
                <a:r>
                  <a:rPr lang="en-US">
                    <a:noFill/>
                  </a:rPr>
                  <a:t> </a:t>
                </a:r>
              </a:p>
            </p:txBody>
          </p:sp>
        </mc:Fallback>
      </mc:AlternateContent>
    </p:spTree>
    <p:extLst>
      <p:ext uri="{BB962C8B-B14F-4D97-AF65-F5344CB8AC3E}">
        <p14:creationId xmlns:p14="http://schemas.microsoft.com/office/powerpoint/2010/main" val="1622887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93093" y="1294411"/>
            <a:ext cx="9692640" cy="1600200"/>
          </a:xfrm>
        </p:spPr>
        <p:txBody>
          <a:bodyPr/>
          <a:lstStyle/>
          <a:p>
            <a:r>
              <a:rPr lang="en-US" dirty="0"/>
              <a:t>Annualized Basal Area Increment (BAI) </a:t>
            </a:r>
          </a:p>
          <a:p>
            <a:r>
              <a:rPr lang="en-US" dirty="0">
                <a:solidFill>
                  <a:schemeClr val="tx2">
                    <a:lumMod val="40000"/>
                    <a:lumOff val="60000"/>
                  </a:schemeClr>
                </a:solidFill>
              </a:rPr>
              <a:t>Size, Competition, and Site effects</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BA8C5F0-394F-4A85-BCEC-EF7D62084BA9}"/>
                  </a:ext>
                </a:extLst>
              </p:cNvPr>
              <p:cNvSpPr txBox="1"/>
              <p:nvPr/>
            </p:nvSpPr>
            <p:spPr>
              <a:xfrm>
                <a:off x="1105949" y="3269116"/>
                <a:ext cx="4226072" cy="10520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𝐵𝐴𝐼</m:t>
                      </m:r>
                      <m:r>
                        <a:rPr lang="en-US" sz="3600" b="0" i="1" smtClean="0">
                          <a:latin typeface="Cambria Math" panose="02040503050406030204" pitchFamily="18" charset="0"/>
                        </a:rPr>
                        <m:t>= </m:t>
                      </m:r>
                      <m:f>
                        <m:fPr>
                          <m:ctrlPr>
                            <a:rPr lang="en-US" sz="3600" b="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𝐵𝑎𝑠𝑎𝑙</m:t>
                          </m:r>
                          <m:r>
                            <a:rPr lang="en-US" sz="3600" i="1">
                              <a:latin typeface="Cambria Math" panose="02040503050406030204" pitchFamily="18" charset="0"/>
                              <a:ea typeface="Cambria Math" panose="02040503050406030204" pitchFamily="18" charset="0"/>
                            </a:rPr>
                            <m:t> </m:t>
                          </m:r>
                          <m:r>
                            <a:rPr lang="en-US" sz="3600" i="1">
                              <a:latin typeface="Cambria Math" panose="02040503050406030204" pitchFamily="18" charset="0"/>
                              <a:ea typeface="Cambria Math" panose="02040503050406030204" pitchFamily="18" charset="0"/>
                            </a:rPr>
                            <m:t>𝐴𝑟𝑒𝑎</m:t>
                          </m:r>
                        </m:num>
                        <m:den>
                          <m:r>
                            <a:rPr lang="en-US" sz="3600" b="0" i="1" smtClean="0">
                              <a:latin typeface="Cambria Math" panose="02040503050406030204" pitchFamily="18" charset="0"/>
                              <a:ea typeface="Cambria Math" panose="02040503050406030204" pitchFamily="18" charset="0"/>
                            </a:rPr>
                            <m:t>𝑌𝑒𝑎𝑟𝑠</m:t>
                          </m:r>
                        </m:den>
                      </m:f>
                    </m:oMath>
                  </m:oMathPara>
                </a14:m>
                <a:endParaRPr lang="en-US" sz="3600" dirty="0"/>
              </a:p>
            </p:txBody>
          </p:sp>
        </mc:Choice>
        <mc:Fallback xmlns="">
          <p:sp>
            <p:nvSpPr>
              <p:cNvPr id="4" name="TextBox 3">
                <a:extLst>
                  <a:ext uri="{FF2B5EF4-FFF2-40B4-BE49-F238E27FC236}">
                    <a16:creationId xmlns:a16="http://schemas.microsoft.com/office/drawing/2014/main" id="{5BA8C5F0-394F-4A85-BCEC-EF7D62084BA9}"/>
                  </a:ext>
                </a:extLst>
              </p:cNvPr>
              <p:cNvSpPr txBox="1">
                <a:spLocks noRot="1" noChangeAspect="1" noMove="1" noResize="1" noEditPoints="1" noAdjustHandles="1" noChangeArrowheads="1" noChangeShapeType="1" noTextEdit="1"/>
              </p:cNvSpPr>
              <p:nvPr/>
            </p:nvSpPr>
            <p:spPr>
              <a:xfrm>
                <a:off x="1105949" y="3269116"/>
                <a:ext cx="4226072" cy="1052019"/>
              </a:xfrm>
              <a:prstGeom prst="rect">
                <a:avLst/>
              </a:prstGeom>
              <a:blipFill>
                <a:blip r:embed="rId3"/>
                <a:stretch>
                  <a:fillRect/>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7EF1112C-83C0-F81A-2F75-C430314A3E61}"/>
              </a:ext>
            </a:extLst>
          </p:cNvPr>
          <p:cNvSpPr txBox="1">
            <a:spLocks/>
          </p:cNvSpPr>
          <p:nvPr/>
        </p:nvSpPr>
        <p:spPr>
          <a:xfrm>
            <a:off x="193092" y="249381"/>
            <a:ext cx="2264357"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Characterizing growth</a:t>
            </a:r>
            <a:endParaRPr lang="en-US" sz="1600" dirty="0"/>
          </a:p>
        </p:txBody>
      </p:sp>
      <p:sp>
        <p:nvSpPr>
          <p:cNvPr id="2" name="Oval 1">
            <a:extLst>
              <a:ext uri="{FF2B5EF4-FFF2-40B4-BE49-F238E27FC236}">
                <a16:creationId xmlns:a16="http://schemas.microsoft.com/office/drawing/2014/main" id="{A6C8829A-1EE1-4490-A673-80C96BCB1AE6}"/>
              </a:ext>
            </a:extLst>
          </p:cNvPr>
          <p:cNvSpPr/>
          <p:nvPr/>
        </p:nvSpPr>
        <p:spPr>
          <a:xfrm>
            <a:off x="6739246" y="3269116"/>
            <a:ext cx="1080655" cy="1052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132C249-258B-431C-B8E9-06A88D321A8A}"/>
              </a:ext>
            </a:extLst>
          </p:cNvPr>
          <p:cNvSpPr/>
          <p:nvPr/>
        </p:nvSpPr>
        <p:spPr>
          <a:xfrm>
            <a:off x="9072273" y="2995025"/>
            <a:ext cx="162692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6171863-A940-4CC1-8CBB-12F40673CBF3}"/>
              </a:ext>
            </a:extLst>
          </p:cNvPr>
          <p:cNvSpPr/>
          <p:nvPr/>
        </p:nvSpPr>
        <p:spPr>
          <a:xfrm>
            <a:off x="8223187" y="3650178"/>
            <a:ext cx="558140" cy="442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3429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2253010" y="3229334"/>
                <a:ext cx="8442645" cy="360804"/>
              </a:xfrm>
              <a:prstGeom prst="rect">
                <a:avLst/>
              </a:prstGeom>
              <a:noFill/>
            </p:spPr>
            <p:txBody>
              <a:bodyPr wrap="square" lIns="0" tIns="0" rIns="0" bIns="0" rtlCol="0">
                <a:spAutoFit/>
              </a:bodyPr>
              <a:lstStyle/>
              <a:p>
                <a14:m>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bg1"/>
                            </a:solidFill>
                            <a:latin typeface="Cambria Math" panose="02040503050406030204" pitchFamily="18" charset="0"/>
                          </a:rPr>
                          <m:t>ln</m:t>
                        </m:r>
                      </m:fName>
                      <m:e>
                        <m:d>
                          <m:dPr>
                            <m:ctrlPr>
                              <a:rPr lang="en-US" sz="2400" b="0" i="1" smtClean="0">
                                <a:solidFill>
                                  <a:schemeClr val="bg1"/>
                                </a:solidFill>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a:t>
                </a:r>
                <a:r>
                  <a:rPr lang="en-US" dirty="0">
                    <a:solidFill>
                      <a:schemeClr val="bg1"/>
                    </a:solidFill>
                  </a:rPr>
                  <a:t>+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2253010" y="3229334"/>
                <a:ext cx="8442645" cy="360804"/>
              </a:xfrm>
              <a:prstGeom prst="rect">
                <a:avLst/>
              </a:prstGeom>
              <a:blipFill>
                <a:blip r:embed="rId3"/>
                <a:stretch>
                  <a:fillRect l="-1300" t="-3390" b="-38983"/>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D3C78788-AB5A-4346-BB28-2C116C397E74}"/>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11" name="Content Placeholder 2">
            <a:extLst>
              <a:ext uri="{FF2B5EF4-FFF2-40B4-BE49-F238E27FC236}">
                <a16:creationId xmlns:a16="http://schemas.microsoft.com/office/drawing/2014/main" id="{E8C06CDB-2817-45EE-A000-37FF887943F3}"/>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t>Size, Competition, and Site effects</a:t>
            </a:r>
          </a:p>
          <a:p>
            <a:r>
              <a:rPr lang="en-US" dirty="0">
                <a:solidFill>
                  <a:schemeClr val="tx2">
                    <a:lumMod val="40000"/>
                    <a:lumOff val="60000"/>
                  </a:schemeClr>
                </a:solidFill>
              </a:rPr>
              <a:t>Generalized Additive Mixed Model (GAMM) approach</a:t>
            </a:r>
          </a:p>
          <a:p>
            <a:endParaRPr lang="en-US" dirty="0"/>
          </a:p>
        </p:txBody>
      </p:sp>
      <p:sp>
        <p:nvSpPr>
          <p:cNvPr id="2" name="TextBox 1">
            <a:extLst>
              <a:ext uri="{FF2B5EF4-FFF2-40B4-BE49-F238E27FC236}">
                <a16:creationId xmlns:a16="http://schemas.microsoft.com/office/drawing/2014/main" id="{28CF8494-FC5A-5DC1-6136-5B255CBC2488}"/>
              </a:ext>
            </a:extLst>
          </p:cNvPr>
          <p:cNvSpPr txBox="1"/>
          <p:nvPr/>
        </p:nvSpPr>
        <p:spPr>
          <a:xfrm>
            <a:off x="2060614" y="6076160"/>
            <a:ext cx="989224" cy="307777"/>
          </a:xfrm>
          <a:prstGeom prst="rect">
            <a:avLst/>
          </a:prstGeom>
          <a:noFill/>
        </p:spPr>
        <p:txBody>
          <a:bodyPr wrap="square" rtlCol="0">
            <a:spAutoFit/>
          </a:bodyPr>
          <a:lstStyle/>
          <a:p>
            <a:r>
              <a:rPr lang="en-US" sz="1400" dirty="0"/>
              <a:t>DBH</a:t>
            </a:r>
            <a:endParaRPr lang="en-US" dirty="0"/>
          </a:p>
        </p:txBody>
      </p:sp>
      <p:sp>
        <p:nvSpPr>
          <p:cNvPr id="3" name="TextBox 2">
            <a:extLst>
              <a:ext uri="{FF2B5EF4-FFF2-40B4-BE49-F238E27FC236}">
                <a16:creationId xmlns:a16="http://schemas.microsoft.com/office/drawing/2014/main" id="{DE65ED3A-2045-AF47-2413-D599BBE113CB}"/>
              </a:ext>
            </a:extLst>
          </p:cNvPr>
          <p:cNvSpPr txBox="1"/>
          <p:nvPr/>
        </p:nvSpPr>
        <p:spPr>
          <a:xfrm>
            <a:off x="5576128" y="6076159"/>
            <a:ext cx="896075" cy="307777"/>
          </a:xfrm>
          <a:prstGeom prst="rect">
            <a:avLst/>
          </a:prstGeom>
          <a:noFill/>
        </p:spPr>
        <p:txBody>
          <a:bodyPr wrap="square" rtlCol="0">
            <a:spAutoFit/>
          </a:bodyPr>
          <a:lstStyle/>
          <a:p>
            <a:r>
              <a:rPr lang="en-US" sz="1400" dirty="0"/>
              <a:t>BAL</a:t>
            </a:r>
            <a:endParaRPr lang="en-US" dirty="0"/>
          </a:p>
        </p:txBody>
      </p:sp>
      <p:sp>
        <p:nvSpPr>
          <p:cNvPr id="4" name="TextBox 3">
            <a:extLst>
              <a:ext uri="{FF2B5EF4-FFF2-40B4-BE49-F238E27FC236}">
                <a16:creationId xmlns:a16="http://schemas.microsoft.com/office/drawing/2014/main" id="{14311773-1B38-8847-6236-24132A0267F7}"/>
              </a:ext>
            </a:extLst>
          </p:cNvPr>
          <p:cNvSpPr txBox="1"/>
          <p:nvPr/>
        </p:nvSpPr>
        <p:spPr>
          <a:xfrm>
            <a:off x="8816713" y="6082155"/>
            <a:ext cx="1328780" cy="307777"/>
          </a:xfrm>
          <a:prstGeom prst="rect">
            <a:avLst/>
          </a:prstGeom>
          <a:noFill/>
        </p:spPr>
        <p:txBody>
          <a:bodyPr wrap="square" rtlCol="0">
            <a:spAutoFit/>
          </a:bodyPr>
          <a:lstStyle/>
          <a:p>
            <a:r>
              <a:rPr lang="en-US" sz="1400" dirty="0" err="1"/>
              <a:t>Heatload</a:t>
            </a:r>
            <a:endParaRPr lang="en-US" dirty="0"/>
          </a:p>
        </p:txBody>
      </p:sp>
      <p:sp>
        <p:nvSpPr>
          <p:cNvPr id="7" name="TextBox 6">
            <a:extLst>
              <a:ext uri="{FF2B5EF4-FFF2-40B4-BE49-F238E27FC236}">
                <a16:creationId xmlns:a16="http://schemas.microsoft.com/office/drawing/2014/main" id="{50A6DA9B-C800-2AFD-9DCC-321E278F11C9}"/>
              </a:ext>
            </a:extLst>
          </p:cNvPr>
          <p:cNvSpPr txBox="1"/>
          <p:nvPr/>
        </p:nvSpPr>
        <p:spPr>
          <a:xfrm rot="16200000">
            <a:off x="178350" y="4729290"/>
            <a:ext cx="957343" cy="307777"/>
          </a:xfrm>
          <a:prstGeom prst="rect">
            <a:avLst/>
          </a:prstGeom>
          <a:noFill/>
        </p:spPr>
        <p:txBody>
          <a:bodyPr wrap="square" rtlCol="0">
            <a:spAutoFit/>
          </a:bodyPr>
          <a:lstStyle/>
          <a:p>
            <a:r>
              <a:rPr lang="en-US" sz="1400" dirty="0"/>
              <a:t>BAI</a:t>
            </a:r>
            <a:endParaRPr lang="en-US" dirty="0"/>
          </a:p>
        </p:txBody>
      </p:sp>
      <p:sp>
        <p:nvSpPr>
          <p:cNvPr id="8" name="TextBox 7">
            <a:extLst>
              <a:ext uri="{FF2B5EF4-FFF2-40B4-BE49-F238E27FC236}">
                <a16:creationId xmlns:a16="http://schemas.microsoft.com/office/drawing/2014/main" id="{30FD2940-B9A3-8DC6-B70D-58A5978BBC89}"/>
              </a:ext>
            </a:extLst>
          </p:cNvPr>
          <p:cNvSpPr txBox="1"/>
          <p:nvPr/>
        </p:nvSpPr>
        <p:spPr>
          <a:xfrm rot="16200000">
            <a:off x="3644717" y="4729290"/>
            <a:ext cx="957343" cy="307777"/>
          </a:xfrm>
          <a:prstGeom prst="rect">
            <a:avLst/>
          </a:prstGeom>
          <a:noFill/>
        </p:spPr>
        <p:txBody>
          <a:bodyPr wrap="square" rtlCol="0">
            <a:spAutoFit/>
          </a:bodyPr>
          <a:lstStyle/>
          <a:p>
            <a:r>
              <a:rPr lang="en-US" sz="1400" dirty="0"/>
              <a:t>BAI</a:t>
            </a:r>
            <a:endParaRPr lang="en-US" dirty="0"/>
          </a:p>
        </p:txBody>
      </p:sp>
      <p:sp>
        <p:nvSpPr>
          <p:cNvPr id="12" name="TextBox 11">
            <a:extLst>
              <a:ext uri="{FF2B5EF4-FFF2-40B4-BE49-F238E27FC236}">
                <a16:creationId xmlns:a16="http://schemas.microsoft.com/office/drawing/2014/main" id="{53F54369-0DA3-CD95-5740-EEF6CC119A82}"/>
              </a:ext>
            </a:extLst>
          </p:cNvPr>
          <p:cNvSpPr txBox="1"/>
          <p:nvPr/>
        </p:nvSpPr>
        <p:spPr>
          <a:xfrm rot="16200000">
            <a:off x="7143782" y="4729290"/>
            <a:ext cx="957343" cy="307777"/>
          </a:xfrm>
          <a:prstGeom prst="rect">
            <a:avLst/>
          </a:prstGeom>
          <a:noFill/>
        </p:spPr>
        <p:txBody>
          <a:bodyPr wrap="square" rtlCol="0">
            <a:spAutoFit/>
          </a:bodyPr>
          <a:lstStyle/>
          <a:p>
            <a:r>
              <a:rPr lang="en-US" sz="1400" dirty="0"/>
              <a:t>BAI</a:t>
            </a:r>
            <a:endParaRPr lang="en-US" dirty="0"/>
          </a:p>
        </p:txBody>
      </p:sp>
      <p:pic>
        <p:nvPicPr>
          <p:cNvPr id="17" name="Picture 16">
            <a:extLst>
              <a:ext uri="{FF2B5EF4-FFF2-40B4-BE49-F238E27FC236}">
                <a16:creationId xmlns:a16="http://schemas.microsoft.com/office/drawing/2014/main" id="{91E03CA3-1D5A-A76F-8D1D-03EBB0AFAB87}"/>
              </a:ext>
            </a:extLst>
          </p:cNvPr>
          <p:cNvPicPr>
            <a:picLocks noChangeAspect="1"/>
          </p:cNvPicPr>
          <p:nvPr/>
        </p:nvPicPr>
        <p:blipFill>
          <a:blip r:embed="rId4"/>
          <a:stretch>
            <a:fillRect/>
          </a:stretch>
        </p:blipFill>
        <p:spPr>
          <a:xfrm>
            <a:off x="737057" y="4077099"/>
            <a:ext cx="3240583" cy="1999061"/>
          </a:xfrm>
          <a:prstGeom prst="rect">
            <a:avLst/>
          </a:prstGeom>
        </p:spPr>
      </p:pic>
      <p:pic>
        <p:nvPicPr>
          <p:cNvPr id="18" name="Picture 17">
            <a:extLst>
              <a:ext uri="{FF2B5EF4-FFF2-40B4-BE49-F238E27FC236}">
                <a16:creationId xmlns:a16="http://schemas.microsoft.com/office/drawing/2014/main" id="{D5B607C2-A68A-BC3B-C517-C9C80D5CB888}"/>
              </a:ext>
            </a:extLst>
          </p:cNvPr>
          <p:cNvPicPr>
            <a:picLocks noChangeAspect="1"/>
          </p:cNvPicPr>
          <p:nvPr/>
        </p:nvPicPr>
        <p:blipFill>
          <a:blip r:embed="rId5"/>
          <a:stretch>
            <a:fillRect/>
          </a:stretch>
        </p:blipFill>
        <p:spPr>
          <a:xfrm>
            <a:off x="4247126" y="4077098"/>
            <a:ext cx="3240585" cy="1999062"/>
          </a:xfrm>
          <a:prstGeom prst="rect">
            <a:avLst/>
          </a:prstGeom>
        </p:spPr>
      </p:pic>
      <p:pic>
        <p:nvPicPr>
          <p:cNvPr id="19" name="Picture 18">
            <a:extLst>
              <a:ext uri="{FF2B5EF4-FFF2-40B4-BE49-F238E27FC236}">
                <a16:creationId xmlns:a16="http://schemas.microsoft.com/office/drawing/2014/main" id="{204B0665-9D90-B8A6-9CC8-6922EA9995EF}"/>
              </a:ext>
            </a:extLst>
          </p:cNvPr>
          <p:cNvPicPr>
            <a:picLocks noChangeAspect="1"/>
          </p:cNvPicPr>
          <p:nvPr/>
        </p:nvPicPr>
        <p:blipFill>
          <a:blip r:embed="rId6"/>
          <a:stretch>
            <a:fillRect/>
          </a:stretch>
        </p:blipFill>
        <p:spPr>
          <a:xfrm>
            <a:off x="7757197" y="4077096"/>
            <a:ext cx="3240586" cy="1999063"/>
          </a:xfrm>
          <a:prstGeom prst="rect">
            <a:avLst/>
          </a:prstGeom>
        </p:spPr>
      </p:pic>
    </p:spTree>
    <p:extLst>
      <p:ext uri="{BB962C8B-B14F-4D97-AF65-F5344CB8AC3E}">
        <p14:creationId xmlns:p14="http://schemas.microsoft.com/office/powerpoint/2010/main" val="3045521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2238647" y="3223044"/>
                <a:ext cx="8442645" cy="360804"/>
              </a:xfrm>
              <a:prstGeom prst="rect">
                <a:avLst/>
              </a:prstGeom>
              <a:noFill/>
            </p:spPr>
            <p:txBody>
              <a:bodyPr wrap="square" lIns="0" tIns="0" rIns="0" bIns="0" rtlCol="0">
                <a:spAutoFit/>
              </a:bodyPr>
              <a:lstStyle/>
              <a:p>
                <a14:m>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ln</m:t>
                        </m:r>
                      </m:fName>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𝐵𝐴𝐼</m:t>
                            </m:r>
                          </m:e>
                        </m:d>
                      </m:e>
                    </m:func>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b="0" i="1" smtClean="0">
                        <a:latin typeface="Cambria Math" panose="02040503050406030204" pitchFamily="18" charset="0"/>
                      </a:rPr>
                      <m:t>+</m:t>
                    </m:r>
                    <m:r>
                      <a:rPr lang="en-US" sz="2400" b="0" i="1" smtClean="0">
                        <a:latin typeface="Cambria Math" panose="02040503050406030204" pitchFamily="18" charset="0"/>
                      </a:rPr>
                      <m:t>𝑡𝑟𝑒𝑒</m:t>
                    </m:r>
                  </m:oMath>
                </a14:m>
                <a:r>
                  <a:rPr lang="en-US" dirty="0"/>
                  <a:t> </a:t>
                </a:r>
                <a:r>
                  <a:rPr lang="en-US" dirty="0">
                    <a:solidFill>
                      <a:schemeClr val="bg1"/>
                    </a:solidFill>
                  </a:rPr>
                  <a:t>+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2238647" y="3223044"/>
                <a:ext cx="8442645" cy="360804"/>
              </a:xfrm>
              <a:prstGeom prst="rect">
                <a:avLst/>
              </a:prstGeom>
              <a:blipFill>
                <a:blip r:embed="rId3"/>
                <a:stretch>
                  <a:fillRect l="-1300" t="-3390" b="-38983"/>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E8C06CDB-2817-45EE-A000-37FF887943F3}"/>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solidFill>
                  <a:schemeClr val="accent1">
                    <a:lumMod val="40000"/>
                    <a:lumOff val="60000"/>
                  </a:schemeClr>
                </a:solidFill>
              </a:rPr>
              <a:t>Size, Competition, and Site effects</a:t>
            </a:r>
          </a:p>
          <a:p>
            <a:r>
              <a:rPr lang="en-US" dirty="0"/>
              <a:t>Generalized Additive Mixed Model (GAMM) approach</a:t>
            </a:r>
          </a:p>
          <a:p>
            <a:endParaRPr lang="en-US" dirty="0"/>
          </a:p>
        </p:txBody>
      </p:sp>
      <p:sp>
        <p:nvSpPr>
          <p:cNvPr id="6" name="TextBox 5">
            <a:extLst>
              <a:ext uri="{FF2B5EF4-FFF2-40B4-BE49-F238E27FC236}">
                <a16:creationId xmlns:a16="http://schemas.microsoft.com/office/drawing/2014/main" id="{881C33A7-7519-92DB-1752-AF157500EFC2}"/>
              </a:ext>
            </a:extLst>
          </p:cNvPr>
          <p:cNvSpPr txBox="1"/>
          <p:nvPr/>
        </p:nvSpPr>
        <p:spPr>
          <a:xfrm>
            <a:off x="1874591" y="6064879"/>
            <a:ext cx="1066877" cy="307777"/>
          </a:xfrm>
          <a:prstGeom prst="rect">
            <a:avLst/>
          </a:prstGeom>
          <a:noFill/>
        </p:spPr>
        <p:txBody>
          <a:bodyPr wrap="square" rtlCol="0">
            <a:spAutoFit/>
          </a:bodyPr>
          <a:lstStyle/>
          <a:p>
            <a:r>
              <a:rPr lang="en-US" sz="1400" dirty="0"/>
              <a:t>DBH</a:t>
            </a:r>
            <a:endParaRPr lang="en-US" dirty="0"/>
          </a:p>
        </p:txBody>
      </p:sp>
      <p:sp>
        <p:nvSpPr>
          <p:cNvPr id="7" name="TextBox 6">
            <a:extLst>
              <a:ext uri="{FF2B5EF4-FFF2-40B4-BE49-F238E27FC236}">
                <a16:creationId xmlns:a16="http://schemas.microsoft.com/office/drawing/2014/main" id="{B145B064-EFCB-6EAE-0CD6-29F20CCB5B1B}"/>
              </a:ext>
            </a:extLst>
          </p:cNvPr>
          <p:cNvSpPr txBox="1"/>
          <p:nvPr/>
        </p:nvSpPr>
        <p:spPr>
          <a:xfrm>
            <a:off x="5269132" y="6087371"/>
            <a:ext cx="966415" cy="307777"/>
          </a:xfrm>
          <a:prstGeom prst="rect">
            <a:avLst/>
          </a:prstGeom>
          <a:noFill/>
        </p:spPr>
        <p:txBody>
          <a:bodyPr wrap="square" rtlCol="0">
            <a:spAutoFit/>
          </a:bodyPr>
          <a:lstStyle/>
          <a:p>
            <a:r>
              <a:rPr lang="en-US" sz="1400" dirty="0"/>
              <a:t>BAL</a:t>
            </a:r>
            <a:endParaRPr lang="en-US" dirty="0"/>
          </a:p>
        </p:txBody>
      </p:sp>
      <p:sp>
        <p:nvSpPr>
          <p:cNvPr id="8" name="TextBox 7">
            <a:extLst>
              <a:ext uri="{FF2B5EF4-FFF2-40B4-BE49-F238E27FC236}">
                <a16:creationId xmlns:a16="http://schemas.microsoft.com/office/drawing/2014/main" id="{C30C61FC-C349-BC9C-89B0-E4D7314B4993}"/>
              </a:ext>
            </a:extLst>
          </p:cNvPr>
          <p:cNvSpPr txBox="1"/>
          <p:nvPr/>
        </p:nvSpPr>
        <p:spPr>
          <a:xfrm rot="16200000">
            <a:off x="13588" y="4784297"/>
            <a:ext cx="1003101" cy="307777"/>
          </a:xfrm>
          <a:prstGeom prst="rect">
            <a:avLst/>
          </a:prstGeom>
          <a:noFill/>
        </p:spPr>
        <p:txBody>
          <a:bodyPr wrap="square" rtlCol="0">
            <a:spAutoFit/>
          </a:bodyPr>
          <a:lstStyle/>
          <a:p>
            <a:r>
              <a:rPr lang="en-US" sz="1400" dirty="0"/>
              <a:t>ln(BAI)</a:t>
            </a:r>
            <a:endParaRPr lang="en-US" dirty="0"/>
          </a:p>
        </p:txBody>
      </p:sp>
      <p:sp>
        <p:nvSpPr>
          <p:cNvPr id="16" name="TextBox 15">
            <a:extLst>
              <a:ext uri="{FF2B5EF4-FFF2-40B4-BE49-F238E27FC236}">
                <a16:creationId xmlns:a16="http://schemas.microsoft.com/office/drawing/2014/main" id="{AF7F29CF-DCFE-AA70-9119-AC2414DF5965}"/>
              </a:ext>
            </a:extLst>
          </p:cNvPr>
          <p:cNvSpPr txBox="1"/>
          <p:nvPr/>
        </p:nvSpPr>
        <p:spPr>
          <a:xfrm>
            <a:off x="8563211" y="6087371"/>
            <a:ext cx="1220758" cy="307777"/>
          </a:xfrm>
          <a:prstGeom prst="rect">
            <a:avLst/>
          </a:prstGeom>
          <a:noFill/>
        </p:spPr>
        <p:txBody>
          <a:bodyPr wrap="square" rtlCol="0">
            <a:spAutoFit/>
          </a:bodyPr>
          <a:lstStyle/>
          <a:p>
            <a:r>
              <a:rPr lang="en-US" sz="1400" dirty="0" err="1"/>
              <a:t>Heatload</a:t>
            </a:r>
            <a:endParaRPr lang="en-US" dirty="0"/>
          </a:p>
        </p:txBody>
      </p:sp>
      <p:sp>
        <p:nvSpPr>
          <p:cNvPr id="17" name="TextBox 16">
            <a:extLst>
              <a:ext uri="{FF2B5EF4-FFF2-40B4-BE49-F238E27FC236}">
                <a16:creationId xmlns:a16="http://schemas.microsoft.com/office/drawing/2014/main" id="{933204EF-72A3-ED86-7098-1BC949C22B9A}"/>
              </a:ext>
            </a:extLst>
          </p:cNvPr>
          <p:cNvSpPr txBox="1"/>
          <p:nvPr/>
        </p:nvSpPr>
        <p:spPr>
          <a:xfrm rot="16200000">
            <a:off x="3694598" y="4784297"/>
            <a:ext cx="1003101" cy="307777"/>
          </a:xfrm>
          <a:prstGeom prst="rect">
            <a:avLst/>
          </a:prstGeom>
          <a:noFill/>
        </p:spPr>
        <p:txBody>
          <a:bodyPr wrap="square" rtlCol="0">
            <a:spAutoFit/>
          </a:bodyPr>
          <a:lstStyle/>
          <a:p>
            <a:r>
              <a:rPr lang="en-US" sz="1400" dirty="0"/>
              <a:t>ln(BAI)</a:t>
            </a:r>
            <a:endParaRPr lang="en-US" dirty="0"/>
          </a:p>
        </p:txBody>
      </p:sp>
      <p:sp>
        <p:nvSpPr>
          <p:cNvPr id="18" name="TextBox 17">
            <a:extLst>
              <a:ext uri="{FF2B5EF4-FFF2-40B4-BE49-F238E27FC236}">
                <a16:creationId xmlns:a16="http://schemas.microsoft.com/office/drawing/2014/main" id="{0E0F5DAA-972E-FE3D-39CB-2DBD9496CF1F}"/>
              </a:ext>
            </a:extLst>
          </p:cNvPr>
          <p:cNvSpPr txBox="1"/>
          <p:nvPr/>
        </p:nvSpPr>
        <p:spPr>
          <a:xfrm rot="16200000">
            <a:off x="7132265" y="4784297"/>
            <a:ext cx="1003101" cy="307777"/>
          </a:xfrm>
          <a:prstGeom prst="rect">
            <a:avLst/>
          </a:prstGeom>
          <a:noFill/>
        </p:spPr>
        <p:txBody>
          <a:bodyPr wrap="square" rtlCol="0">
            <a:spAutoFit/>
          </a:bodyPr>
          <a:lstStyle/>
          <a:p>
            <a:r>
              <a:rPr lang="en-US" sz="1400" dirty="0"/>
              <a:t>ln(BAI)</a:t>
            </a:r>
            <a:endParaRPr lang="en-US" dirty="0"/>
          </a:p>
        </p:txBody>
      </p:sp>
      <p:pic>
        <p:nvPicPr>
          <p:cNvPr id="22" name="Picture 21">
            <a:extLst>
              <a:ext uri="{FF2B5EF4-FFF2-40B4-BE49-F238E27FC236}">
                <a16:creationId xmlns:a16="http://schemas.microsoft.com/office/drawing/2014/main" id="{5D68F413-3797-2256-17F2-A1B828D258C4}"/>
              </a:ext>
            </a:extLst>
          </p:cNvPr>
          <p:cNvPicPr>
            <a:picLocks noChangeAspect="1"/>
          </p:cNvPicPr>
          <p:nvPr/>
        </p:nvPicPr>
        <p:blipFill>
          <a:blip r:embed="rId4"/>
          <a:stretch>
            <a:fillRect/>
          </a:stretch>
        </p:blipFill>
        <p:spPr>
          <a:xfrm>
            <a:off x="644439" y="4046123"/>
            <a:ext cx="3272509" cy="2018756"/>
          </a:xfrm>
          <a:prstGeom prst="rect">
            <a:avLst/>
          </a:prstGeom>
        </p:spPr>
      </p:pic>
      <p:pic>
        <p:nvPicPr>
          <p:cNvPr id="23" name="Picture 22">
            <a:extLst>
              <a:ext uri="{FF2B5EF4-FFF2-40B4-BE49-F238E27FC236}">
                <a16:creationId xmlns:a16="http://schemas.microsoft.com/office/drawing/2014/main" id="{EACDCA34-C261-5203-52DF-8CF036EEDA50}"/>
              </a:ext>
            </a:extLst>
          </p:cNvPr>
          <p:cNvPicPr>
            <a:picLocks noChangeAspect="1"/>
          </p:cNvPicPr>
          <p:nvPr/>
        </p:nvPicPr>
        <p:blipFill>
          <a:blip r:embed="rId5"/>
          <a:stretch>
            <a:fillRect/>
          </a:stretch>
        </p:blipFill>
        <p:spPr>
          <a:xfrm>
            <a:off x="4272044" y="4057405"/>
            <a:ext cx="3272509" cy="2018756"/>
          </a:xfrm>
          <a:prstGeom prst="rect">
            <a:avLst/>
          </a:prstGeom>
        </p:spPr>
      </p:pic>
      <p:pic>
        <p:nvPicPr>
          <p:cNvPr id="24" name="Picture 23">
            <a:extLst>
              <a:ext uri="{FF2B5EF4-FFF2-40B4-BE49-F238E27FC236}">
                <a16:creationId xmlns:a16="http://schemas.microsoft.com/office/drawing/2014/main" id="{73325592-2B27-1BDF-3B72-A2DF95E80D94}"/>
              </a:ext>
            </a:extLst>
          </p:cNvPr>
          <p:cNvPicPr>
            <a:picLocks noChangeAspect="1"/>
          </p:cNvPicPr>
          <p:nvPr/>
        </p:nvPicPr>
        <p:blipFill>
          <a:blip r:embed="rId6"/>
          <a:stretch>
            <a:fillRect/>
          </a:stretch>
        </p:blipFill>
        <p:spPr>
          <a:xfrm>
            <a:off x="7774337" y="4068614"/>
            <a:ext cx="3272511" cy="2018757"/>
          </a:xfrm>
          <a:prstGeom prst="rect">
            <a:avLst/>
          </a:prstGeom>
        </p:spPr>
      </p:pic>
      <p:sp>
        <p:nvSpPr>
          <p:cNvPr id="27" name="Title 1">
            <a:extLst>
              <a:ext uri="{FF2B5EF4-FFF2-40B4-BE49-F238E27FC236}">
                <a16:creationId xmlns:a16="http://schemas.microsoft.com/office/drawing/2014/main" id="{36DC08A3-F6DA-95A9-0476-5AF17DBDCE31}"/>
              </a:ext>
            </a:extLst>
          </p:cNvPr>
          <p:cNvSpPr txBox="1">
            <a:spLocks/>
          </p:cNvSpPr>
          <p:nvPr/>
        </p:nvSpPr>
        <p:spPr>
          <a:xfrm>
            <a:off x="193092" y="249381"/>
            <a:ext cx="2264357"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Characterizing growth</a:t>
            </a:r>
            <a:endParaRPr lang="en-US" sz="1600" dirty="0"/>
          </a:p>
        </p:txBody>
      </p:sp>
    </p:spTree>
    <p:extLst>
      <p:ext uri="{BB962C8B-B14F-4D97-AF65-F5344CB8AC3E}">
        <p14:creationId xmlns:p14="http://schemas.microsoft.com/office/powerpoint/2010/main" val="2742962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3566480"/>
                <a:ext cx="77033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b="0" i="1" smtClean="0">
                          <a:latin typeface="Cambria Math" panose="02040503050406030204" pitchFamily="18" charset="0"/>
                        </a:rPr>
                        <m:t>+</m:t>
                      </m:r>
                      <m:r>
                        <a:rPr lang="en-US" sz="2400" b="0" i="1" smtClean="0">
                          <a:latin typeface="Cambria Math" panose="02040503050406030204" pitchFamily="18" charset="0"/>
                        </a:rPr>
                        <m:t>𝑇𝑟𝑒𝑒</m:t>
                      </m:r>
                    </m:oMath>
                  </m:oMathPara>
                </a14:m>
                <a:endParaRPr lang="en-US" dirty="0"/>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3566480"/>
                <a:ext cx="7703327" cy="369332"/>
              </a:xfrm>
              <a:prstGeom prst="rect">
                <a:avLst/>
              </a:prstGeom>
              <a:blipFill>
                <a:blip r:embed="rId3"/>
                <a:stretch>
                  <a:fillRect l="-396" r="-316" b="-3770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20E02EA-23BD-47BF-8112-6B3B67A385A6}"/>
              </a:ext>
            </a:extLst>
          </p:cNvPr>
          <p:cNvPicPr>
            <a:picLocks noChangeAspect="1"/>
          </p:cNvPicPr>
          <p:nvPr/>
        </p:nvPicPr>
        <p:blipFill>
          <a:blip r:embed="rId4"/>
          <a:stretch>
            <a:fillRect/>
          </a:stretch>
        </p:blipFill>
        <p:spPr>
          <a:xfrm>
            <a:off x="878722" y="4301764"/>
            <a:ext cx="3542857" cy="2190476"/>
          </a:xfrm>
          <a:prstGeom prst="rect">
            <a:avLst/>
          </a:prstGeom>
        </p:spPr>
      </p:pic>
      <p:pic>
        <p:nvPicPr>
          <p:cNvPr id="7" name="Picture 6">
            <a:extLst>
              <a:ext uri="{FF2B5EF4-FFF2-40B4-BE49-F238E27FC236}">
                <a16:creationId xmlns:a16="http://schemas.microsoft.com/office/drawing/2014/main" id="{45FCC6C2-FA4B-4E90-A052-619B5650A12A}"/>
              </a:ext>
            </a:extLst>
          </p:cNvPr>
          <p:cNvPicPr>
            <a:picLocks noChangeAspect="1"/>
          </p:cNvPicPr>
          <p:nvPr/>
        </p:nvPicPr>
        <p:blipFill>
          <a:blip r:embed="rId5"/>
          <a:stretch>
            <a:fillRect/>
          </a:stretch>
        </p:blipFill>
        <p:spPr>
          <a:xfrm>
            <a:off x="6096000" y="4301764"/>
            <a:ext cx="3542857" cy="2190476"/>
          </a:xfrm>
          <a:prstGeom prst="rect">
            <a:avLst/>
          </a:prstGeom>
        </p:spPr>
      </p:pic>
      <p:sp>
        <p:nvSpPr>
          <p:cNvPr id="14" name="Title 1">
            <a:extLst>
              <a:ext uri="{FF2B5EF4-FFF2-40B4-BE49-F238E27FC236}">
                <a16:creationId xmlns:a16="http://schemas.microsoft.com/office/drawing/2014/main" id="{000CD9E0-14C4-4469-9459-47F4A6CDB590}"/>
              </a:ext>
            </a:extLst>
          </p:cNvPr>
          <p:cNvSpPr txBox="1">
            <a:spLocks/>
          </p:cNvSpPr>
          <p:nvPr/>
        </p:nvSpPr>
        <p:spPr>
          <a:xfrm>
            <a:off x="193093" y="249381"/>
            <a:ext cx="1825712"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Growth effects</a:t>
            </a:r>
            <a:endParaRPr lang="en-US" sz="1600" dirty="0"/>
          </a:p>
        </p:txBody>
      </p:sp>
      <p:sp>
        <p:nvSpPr>
          <p:cNvPr id="15" name="Content Placeholder 2">
            <a:extLst>
              <a:ext uri="{FF2B5EF4-FFF2-40B4-BE49-F238E27FC236}">
                <a16:creationId xmlns:a16="http://schemas.microsoft.com/office/drawing/2014/main" id="{3DA12FED-6402-410A-B453-881C4A52AEE5}"/>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solidFill>
                  <a:schemeClr val="accent1">
                    <a:lumMod val="40000"/>
                    <a:lumOff val="60000"/>
                  </a:schemeClr>
                </a:solidFill>
              </a:rPr>
              <a:t>Size, Competition, and Site effects</a:t>
            </a:r>
          </a:p>
          <a:p>
            <a:r>
              <a:rPr lang="en-US" dirty="0"/>
              <a:t>Generalized Additive Mixed Model (GAMM) approach</a:t>
            </a:r>
          </a:p>
          <a:p>
            <a:endParaRPr lang="en-US" dirty="0"/>
          </a:p>
        </p:txBody>
      </p:sp>
      <p:sp>
        <p:nvSpPr>
          <p:cNvPr id="16" name="Arrow: Right 15">
            <a:extLst>
              <a:ext uri="{FF2B5EF4-FFF2-40B4-BE49-F238E27FC236}">
                <a16:creationId xmlns:a16="http://schemas.microsoft.com/office/drawing/2014/main" id="{822CA34C-AE90-4426-A1A1-E8E98EB65211}"/>
              </a:ext>
            </a:extLst>
          </p:cNvPr>
          <p:cNvSpPr/>
          <p:nvPr/>
        </p:nvSpPr>
        <p:spPr>
          <a:xfrm>
            <a:off x="4797631" y="5082639"/>
            <a:ext cx="831273" cy="6293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Tree</a:t>
            </a:r>
          </a:p>
        </p:txBody>
      </p:sp>
    </p:spTree>
    <p:extLst>
      <p:ext uri="{BB962C8B-B14F-4D97-AF65-F5344CB8AC3E}">
        <p14:creationId xmlns:p14="http://schemas.microsoft.com/office/powerpoint/2010/main" val="3136200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979450" y="981263"/>
            <a:ext cx="5397599" cy="1441134"/>
          </a:xfrm>
        </p:spPr>
        <p:txBody>
          <a:bodyPr>
            <a:normAutofit/>
          </a:body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r="75291"/>
          <a:stretch/>
        </p:blipFill>
        <p:spPr>
          <a:xfrm>
            <a:off x="979450" y="3196209"/>
            <a:ext cx="1953756" cy="35908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0682F3-5CDA-4AC9-8FBA-BE72E1826439}"/>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2</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𝑩𝑨𝑳</m:t>
                          </m:r>
                        </m:e>
                      </m:d>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3</m:t>
                          </m:r>
                        </m:sub>
                      </m:sSub>
                      <m:d>
                        <m:dPr>
                          <m:ctrlPr>
                            <a:rPr lang="en-US" sz="2400" b="0"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𝑪𝑹</m:t>
                          </m:r>
                        </m:e>
                      </m:d>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4</m:t>
                          </m:r>
                        </m:sub>
                      </m:sSub>
                      <m:d>
                        <m:dPr>
                          <m:ctrlPr>
                            <a:rPr lang="en-US" sz="2400" b="0"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𝑩𝑨𝑯</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5</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𝑨𝒔𝒑𝒆𝒄𝒕</m:t>
                          </m:r>
                        </m:e>
                      </m:d>
                    </m:oMath>
                  </m:oMathPara>
                </a14:m>
                <a:endParaRPr lang="en-US" dirty="0"/>
              </a:p>
            </p:txBody>
          </p:sp>
        </mc:Choice>
        <mc:Fallback xmlns="">
          <p:sp>
            <p:nvSpPr>
              <p:cNvPr id="9" name="TextBox 8">
                <a:extLst>
                  <a:ext uri="{FF2B5EF4-FFF2-40B4-BE49-F238E27FC236}">
                    <a16:creationId xmlns:a16="http://schemas.microsoft.com/office/drawing/2014/main" id="{CA0682F3-5CDA-4AC9-8FBA-BE72E1826439}"/>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D1FE7DF7-5BDA-4A2B-9BDE-2ABF2524E6E2}"/>
              </a:ext>
            </a:extLst>
          </p:cNvPr>
          <p:cNvGraphicFramePr>
            <a:graphicFrameLocks noGrp="1"/>
          </p:cNvGraphicFramePr>
          <p:nvPr>
            <p:extLst>
              <p:ext uri="{D42A27DB-BD31-4B8C-83A1-F6EECF244321}">
                <p14:modId xmlns:p14="http://schemas.microsoft.com/office/powerpoint/2010/main" val="245586598"/>
              </p:ext>
            </p:extLst>
          </p:nvPr>
        </p:nvGraphicFramePr>
        <p:xfrm>
          <a:off x="1302985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b="1" dirty="0"/>
                        <a:t>5.64</a:t>
                      </a:r>
                    </a:p>
                  </a:txBody>
                  <a:tcPr/>
                </a:tc>
                <a:extLst>
                  <a:ext uri="{0D108BD9-81ED-4DB2-BD59-A6C34878D82A}">
                    <a16:rowId xmlns:a16="http://schemas.microsoft.com/office/drawing/2014/main" val="3173154339"/>
                  </a:ext>
                </a:extLst>
              </a:tr>
              <a:tr h="546965">
                <a:tc>
                  <a:txBody>
                    <a:bodyPr/>
                    <a:lstStyle/>
                    <a:p>
                      <a:pPr algn="ctr"/>
                      <a:endParaRPr lang="en-US" dirty="0"/>
                    </a:p>
                  </a:txBody>
                  <a:tcPr/>
                </a:tc>
                <a:extLst>
                  <a:ext uri="{0D108BD9-81ED-4DB2-BD59-A6C34878D82A}">
                    <a16:rowId xmlns:a16="http://schemas.microsoft.com/office/drawing/2014/main" val="3495089900"/>
                  </a:ext>
                </a:extLst>
              </a:tr>
              <a:tr h="546965">
                <a:tc>
                  <a:txBody>
                    <a:bodyPr/>
                    <a:lstStyle/>
                    <a:p>
                      <a:pPr algn="ctr"/>
                      <a:endParaRPr lang="en-US" dirty="0"/>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310C815F-10A1-CE1F-16C5-0CC53BC24F8B}"/>
              </a:ext>
            </a:extLst>
          </p:cNvPr>
          <p:cNvGraphicFramePr>
            <a:graphicFrameLocks noGrp="1"/>
          </p:cNvGraphicFramePr>
          <p:nvPr>
            <p:extLst>
              <p:ext uri="{D42A27DB-BD31-4B8C-83A1-F6EECF244321}">
                <p14:modId xmlns:p14="http://schemas.microsoft.com/office/powerpoint/2010/main" val="1904032332"/>
              </p:ext>
            </p:extLst>
          </p:nvPr>
        </p:nvGraphicFramePr>
        <p:xfrm>
          <a:off x="942940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b="1" dirty="0"/>
                        <a:t>65%</a:t>
                      </a:r>
                    </a:p>
                  </a:txBody>
                  <a:tcPr/>
                </a:tc>
                <a:extLst>
                  <a:ext uri="{0D108BD9-81ED-4DB2-BD59-A6C34878D82A}">
                    <a16:rowId xmlns:a16="http://schemas.microsoft.com/office/drawing/2014/main" val="3173154339"/>
                  </a:ext>
                </a:extLst>
              </a:tr>
              <a:tr h="546965">
                <a:tc>
                  <a:txBody>
                    <a:bodyPr/>
                    <a:lstStyle/>
                    <a:p>
                      <a:pPr algn="ctr"/>
                      <a:endParaRPr lang="en-US" dirty="0"/>
                    </a:p>
                  </a:txBody>
                  <a:tcPr/>
                </a:tc>
                <a:extLst>
                  <a:ext uri="{0D108BD9-81ED-4DB2-BD59-A6C34878D82A}">
                    <a16:rowId xmlns:a16="http://schemas.microsoft.com/office/drawing/2014/main" val="3495089900"/>
                  </a:ext>
                </a:extLst>
              </a:tr>
              <a:tr h="546965">
                <a:tc>
                  <a:txBody>
                    <a:bodyPr/>
                    <a:lstStyle/>
                    <a:p>
                      <a:pPr algn="ctr"/>
                      <a:endParaRPr lang="en-US" b="1" dirty="0"/>
                    </a:p>
                  </a:txBody>
                  <a:tcPr/>
                </a:tc>
                <a:extLst>
                  <a:ext uri="{0D108BD9-81ED-4DB2-BD59-A6C34878D82A}">
                    <a16:rowId xmlns:a16="http://schemas.microsoft.com/office/drawing/2014/main" val="3849850159"/>
                  </a:ext>
                </a:extLst>
              </a:tr>
            </a:tbl>
          </a:graphicData>
        </a:graphic>
      </p:graphicFrame>
      <p:sp>
        <p:nvSpPr>
          <p:cNvPr id="4" name="Title 1">
            <a:extLst>
              <a:ext uri="{FF2B5EF4-FFF2-40B4-BE49-F238E27FC236}">
                <a16:creationId xmlns:a16="http://schemas.microsoft.com/office/drawing/2014/main" id="{562B0586-0666-49DE-7DCD-85E421761B0F}"/>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332475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r="50361"/>
          <a:stretch/>
        </p:blipFill>
        <p:spPr>
          <a:xfrm>
            <a:off x="979450" y="3196209"/>
            <a:ext cx="3925060" cy="3590855"/>
          </a:xfrm>
          <a:prstGeom prst="rect">
            <a:avLst/>
          </a:prstGeom>
        </p:spPr>
      </p:pic>
      <p:sp>
        <p:nvSpPr>
          <p:cNvPr id="8" name="Right Brace 7">
            <a:extLst>
              <a:ext uri="{FF2B5EF4-FFF2-40B4-BE49-F238E27FC236}">
                <a16:creationId xmlns:a16="http://schemas.microsoft.com/office/drawing/2014/main" id="{448942A4-2212-43DF-9B6D-F0238FDD8306}"/>
              </a:ext>
            </a:extLst>
          </p:cNvPr>
          <p:cNvSpPr/>
          <p:nvPr/>
        </p:nvSpPr>
        <p:spPr>
          <a:xfrm>
            <a:off x="5146949" y="3979492"/>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E7CCC6D6-BDF9-4D13-BAED-F3242C001534}"/>
              </a:ext>
            </a:extLst>
          </p:cNvPr>
          <p:cNvSpPr/>
          <p:nvPr/>
        </p:nvSpPr>
        <p:spPr>
          <a:xfrm>
            <a:off x="5146949" y="531265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C4E9508-57CD-4A1C-AB01-58D7F61BEC30}"/>
              </a:ext>
            </a:extLst>
          </p:cNvPr>
          <p:cNvSpPr txBox="1"/>
          <p:nvPr/>
        </p:nvSpPr>
        <p:spPr>
          <a:xfrm>
            <a:off x="5465658" y="4212613"/>
            <a:ext cx="1886674" cy="646331"/>
          </a:xfrm>
          <a:prstGeom prst="rect">
            <a:avLst/>
          </a:prstGeom>
          <a:noFill/>
        </p:spPr>
        <p:txBody>
          <a:bodyPr wrap="square" rtlCol="0">
            <a:spAutoFit/>
          </a:bodyPr>
          <a:lstStyle/>
          <a:p>
            <a:r>
              <a:rPr lang="en-US" dirty="0"/>
              <a:t>Individual tree variables</a:t>
            </a:r>
          </a:p>
        </p:txBody>
      </p:sp>
      <p:sp>
        <p:nvSpPr>
          <p:cNvPr id="11" name="TextBox 10">
            <a:extLst>
              <a:ext uri="{FF2B5EF4-FFF2-40B4-BE49-F238E27FC236}">
                <a16:creationId xmlns:a16="http://schemas.microsoft.com/office/drawing/2014/main" id="{23406C3D-3D69-4151-A7DA-02F980CA365A}"/>
              </a:ext>
            </a:extLst>
          </p:cNvPr>
          <p:cNvSpPr txBox="1"/>
          <p:nvPr/>
        </p:nvSpPr>
        <p:spPr>
          <a:xfrm>
            <a:off x="5465658" y="5335879"/>
            <a:ext cx="1886674" cy="646331"/>
          </a:xfrm>
          <a:prstGeom prst="rect">
            <a:avLst/>
          </a:prstGeom>
          <a:noFill/>
        </p:spPr>
        <p:txBody>
          <a:bodyPr wrap="square" rtlCol="0">
            <a:spAutoFit/>
          </a:bodyPr>
          <a:lstStyle/>
          <a:p>
            <a:r>
              <a:rPr lang="en-US" dirty="0"/>
              <a:t>Plot-level variables</a:t>
            </a:r>
          </a:p>
        </p:txBody>
      </p:sp>
      <p:sp>
        <p:nvSpPr>
          <p:cNvPr id="12" name="Content Placeholder 2">
            <a:extLst>
              <a:ext uri="{FF2B5EF4-FFF2-40B4-BE49-F238E27FC236}">
                <a16:creationId xmlns:a16="http://schemas.microsoft.com/office/drawing/2014/main" id="{CD64F861-35D1-4DA3-B13D-34D968AD90BF}"/>
              </a:ext>
            </a:extLst>
          </p:cNvPr>
          <p:cNvSpPr txBox="1">
            <a:spLocks/>
          </p:cNvSpPr>
          <p:nvPr/>
        </p:nvSpPr>
        <p:spPr>
          <a:xfrm>
            <a:off x="979450" y="981263"/>
            <a:ext cx="9692640" cy="1441134"/>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CB98C29-02CB-4A9D-9613-B10F6B8D4643}"/>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5</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𝑨𝒔𝒑𝒆𝒄𝒕</m:t>
                          </m:r>
                        </m:e>
                      </m:d>
                    </m:oMath>
                  </m:oMathPara>
                </a14:m>
                <a:endParaRPr lang="en-US" dirty="0"/>
              </a:p>
            </p:txBody>
          </p:sp>
        </mc:Choice>
        <mc:Fallback xmlns="">
          <p:sp>
            <p:nvSpPr>
              <p:cNvPr id="19" name="TextBox 18">
                <a:extLst>
                  <a:ext uri="{FF2B5EF4-FFF2-40B4-BE49-F238E27FC236}">
                    <a16:creationId xmlns:a16="http://schemas.microsoft.com/office/drawing/2014/main" id="{ACB98C29-02CB-4A9D-9613-B10F6B8D4643}"/>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8A9D9FE3-3111-4B52-85DC-5894305D3945}"/>
              </a:ext>
            </a:extLst>
          </p:cNvPr>
          <p:cNvGraphicFramePr>
            <a:graphicFrameLocks noGrp="1"/>
          </p:cNvGraphicFramePr>
          <p:nvPr>
            <p:extLst>
              <p:ext uri="{D42A27DB-BD31-4B8C-83A1-F6EECF244321}">
                <p14:modId xmlns:p14="http://schemas.microsoft.com/office/powerpoint/2010/main" val="3174232917"/>
              </p:ext>
            </p:extLst>
          </p:nvPr>
        </p:nvGraphicFramePr>
        <p:xfrm>
          <a:off x="12939549"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5.64</a:t>
                      </a:r>
                    </a:p>
                  </a:txBody>
                  <a:tcPr/>
                </a:tc>
                <a:extLst>
                  <a:ext uri="{0D108BD9-81ED-4DB2-BD59-A6C34878D82A}">
                    <a16:rowId xmlns:a16="http://schemas.microsoft.com/office/drawing/2014/main" val="3173154339"/>
                  </a:ext>
                </a:extLst>
              </a:tr>
              <a:tr h="546965">
                <a:tc>
                  <a:txBody>
                    <a:bodyPr/>
                    <a:lstStyle/>
                    <a:p>
                      <a:pPr algn="ctr"/>
                      <a:r>
                        <a:rPr lang="en-US" b="1" dirty="0"/>
                        <a:t>4.31</a:t>
                      </a:r>
                    </a:p>
                  </a:txBody>
                  <a:tcPr/>
                </a:tc>
                <a:extLst>
                  <a:ext uri="{0D108BD9-81ED-4DB2-BD59-A6C34878D82A}">
                    <a16:rowId xmlns:a16="http://schemas.microsoft.com/office/drawing/2014/main" val="3495089900"/>
                  </a:ext>
                </a:extLst>
              </a:tr>
              <a:tr h="546965">
                <a:tc>
                  <a:txBody>
                    <a:bodyPr/>
                    <a:lstStyle/>
                    <a:p>
                      <a:pPr algn="ctr"/>
                      <a:endParaRPr lang="en-US" dirty="0"/>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6BEB196C-4123-CB01-6957-679BFFA61C8F}"/>
              </a:ext>
            </a:extLst>
          </p:cNvPr>
          <p:cNvGraphicFramePr>
            <a:graphicFrameLocks noGrp="1"/>
          </p:cNvGraphicFramePr>
          <p:nvPr>
            <p:extLst>
              <p:ext uri="{D42A27DB-BD31-4B8C-83A1-F6EECF244321}">
                <p14:modId xmlns:p14="http://schemas.microsoft.com/office/powerpoint/2010/main" val="2327189304"/>
              </p:ext>
            </p:extLst>
          </p:nvPr>
        </p:nvGraphicFramePr>
        <p:xfrm>
          <a:off x="942940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65%</a:t>
                      </a:r>
                    </a:p>
                  </a:txBody>
                  <a:tcPr/>
                </a:tc>
                <a:extLst>
                  <a:ext uri="{0D108BD9-81ED-4DB2-BD59-A6C34878D82A}">
                    <a16:rowId xmlns:a16="http://schemas.microsoft.com/office/drawing/2014/main" val="3173154339"/>
                  </a:ext>
                </a:extLst>
              </a:tr>
              <a:tr h="546965">
                <a:tc>
                  <a:txBody>
                    <a:bodyPr/>
                    <a:lstStyle/>
                    <a:p>
                      <a:pPr algn="ctr"/>
                      <a:r>
                        <a:rPr lang="en-US" b="1" dirty="0"/>
                        <a:t>50%</a:t>
                      </a:r>
                    </a:p>
                  </a:txBody>
                  <a:tcPr/>
                </a:tc>
                <a:extLst>
                  <a:ext uri="{0D108BD9-81ED-4DB2-BD59-A6C34878D82A}">
                    <a16:rowId xmlns:a16="http://schemas.microsoft.com/office/drawing/2014/main" val="3495089900"/>
                  </a:ext>
                </a:extLst>
              </a:tr>
              <a:tr h="546965">
                <a:tc>
                  <a:txBody>
                    <a:bodyPr/>
                    <a:lstStyle/>
                    <a:p>
                      <a:pPr algn="ctr"/>
                      <a:endParaRPr lang="en-US" b="1" dirty="0"/>
                    </a:p>
                  </a:txBody>
                  <a:tcPr/>
                </a:tc>
                <a:extLst>
                  <a:ext uri="{0D108BD9-81ED-4DB2-BD59-A6C34878D82A}">
                    <a16:rowId xmlns:a16="http://schemas.microsoft.com/office/drawing/2014/main" val="3849850159"/>
                  </a:ext>
                </a:extLst>
              </a:tr>
            </a:tbl>
          </a:graphicData>
        </a:graphic>
      </p:graphicFrame>
      <p:sp>
        <p:nvSpPr>
          <p:cNvPr id="3" name="Title 1">
            <a:extLst>
              <a:ext uri="{FF2B5EF4-FFF2-40B4-BE49-F238E27FC236}">
                <a16:creationId xmlns:a16="http://schemas.microsoft.com/office/drawing/2014/main" id="{72202CB2-BD2E-9BD3-B0F4-2A824D453C41}"/>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1807884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l="-1" r="25732"/>
          <a:stretch/>
        </p:blipFill>
        <p:spPr>
          <a:xfrm>
            <a:off x="979450" y="3196209"/>
            <a:ext cx="5872612" cy="35908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EC46FD-56AF-44F3-A25C-ED5361422C1C}"/>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𝑨𝒔𝒑𝒆𝒄𝒕</m:t>
                          </m:r>
                        </m:e>
                      </m:d>
                    </m:oMath>
                  </m:oMathPara>
                </a14:m>
                <a:endParaRPr lang="en-US" dirty="0"/>
              </a:p>
            </p:txBody>
          </p:sp>
        </mc:Choice>
        <mc:Fallback xmlns="">
          <p:sp>
            <p:nvSpPr>
              <p:cNvPr id="9" name="TextBox 8">
                <a:extLst>
                  <a:ext uri="{FF2B5EF4-FFF2-40B4-BE49-F238E27FC236}">
                    <a16:creationId xmlns:a16="http://schemas.microsoft.com/office/drawing/2014/main" id="{ABEC46FD-56AF-44F3-A25C-ED5361422C1C}"/>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3461AC10-4E99-4812-9170-90DE8A358178}"/>
              </a:ext>
            </a:extLst>
          </p:cNvPr>
          <p:cNvSpPr/>
          <p:nvPr/>
        </p:nvSpPr>
        <p:spPr>
          <a:xfrm>
            <a:off x="6999500" y="401511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A8B27DAD-CFF7-4775-A617-DFE52F157B73}"/>
              </a:ext>
            </a:extLst>
          </p:cNvPr>
          <p:cNvSpPr/>
          <p:nvPr/>
        </p:nvSpPr>
        <p:spPr>
          <a:xfrm>
            <a:off x="6999500" y="534827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99E24DE-8917-4162-BA13-8E378BC6C5C4}"/>
              </a:ext>
            </a:extLst>
          </p:cNvPr>
          <p:cNvSpPr txBox="1"/>
          <p:nvPr/>
        </p:nvSpPr>
        <p:spPr>
          <a:xfrm>
            <a:off x="7318209" y="4248239"/>
            <a:ext cx="1886674" cy="923330"/>
          </a:xfrm>
          <a:prstGeom prst="rect">
            <a:avLst/>
          </a:prstGeom>
          <a:noFill/>
        </p:spPr>
        <p:txBody>
          <a:bodyPr wrap="square" rtlCol="0">
            <a:spAutoFit/>
          </a:bodyPr>
          <a:lstStyle/>
          <a:p>
            <a:r>
              <a:rPr lang="en-US" dirty="0"/>
              <a:t>Evaluated together and exclusively</a:t>
            </a:r>
          </a:p>
        </p:txBody>
      </p:sp>
      <p:sp>
        <p:nvSpPr>
          <p:cNvPr id="13" name="TextBox 12">
            <a:extLst>
              <a:ext uri="{FF2B5EF4-FFF2-40B4-BE49-F238E27FC236}">
                <a16:creationId xmlns:a16="http://schemas.microsoft.com/office/drawing/2014/main" id="{D2B9A22C-FA48-4EE1-9A71-A2168BC1EBD5}"/>
              </a:ext>
            </a:extLst>
          </p:cNvPr>
          <p:cNvSpPr txBox="1"/>
          <p:nvPr/>
        </p:nvSpPr>
        <p:spPr>
          <a:xfrm>
            <a:off x="7318209" y="5371505"/>
            <a:ext cx="1886674" cy="923330"/>
          </a:xfrm>
          <a:prstGeom prst="rect">
            <a:avLst/>
          </a:prstGeom>
          <a:noFill/>
        </p:spPr>
        <p:txBody>
          <a:bodyPr wrap="square" rtlCol="0">
            <a:spAutoFit/>
          </a:bodyPr>
          <a:lstStyle/>
          <a:p>
            <a:r>
              <a:rPr lang="en-US" dirty="0"/>
              <a:t>Evaluated exclusive of every other</a:t>
            </a:r>
          </a:p>
        </p:txBody>
      </p:sp>
      <p:sp>
        <p:nvSpPr>
          <p:cNvPr id="14" name="Content Placeholder 2">
            <a:extLst>
              <a:ext uri="{FF2B5EF4-FFF2-40B4-BE49-F238E27FC236}">
                <a16:creationId xmlns:a16="http://schemas.microsoft.com/office/drawing/2014/main" id="{5D032574-9573-42FF-91A3-DEBCE9701FFA}"/>
              </a:ext>
            </a:extLst>
          </p:cNvPr>
          <p:cNvSpPr txBox="1">
            <a:spLocks/>
          </p:cNvSpPr>
          <p:nvPr/>
        </p:nvSpPr>
        <p:spPr>
          <a:xfrm>
            <a:off x="979450" y="981263"/>
            <a:ext cx="9692640" cy="1441134"/>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p:graphicFrame>
        <p:nvGraphicFramePr>
          <p:cNvPr id="16" name="Table 15">
            <a:extLst>
              <a:ext uri="{FF2B5EF4-FFF2-40B4-BE49-F238E27FC236}">
                <a16:creationId xmlns:a16="http://schemas.microsoft.com/office/drawing/2014/main" id="{3CDD5DD3-F031-4A3A-B83D-3FFA40254BAF}"/>
              </a:ext>
            </a:extLst>
          </p:cNvPr>
          <p:cNvGraphicFramePr>
            <a:graphicFrameLocks noGrp="1"/>
          </p:cNvGraphicFramePr>
          <p:nvPr>
            <p:extLst>
              <p:ext uri="{D42A27DB-BD31-4B8C-83A1-F6EECF244321}">
                <p14:modId xmlns:p14="http://schemas.microsoft.com/office/powerpoint/2010/main" val="3905230186"/>
              </p:ext>
            </p:extLst>
          </p:nvPr>
        </p:nvGraphicFramePr>
        <p:xfrm>
          <a:off x="12715731"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5.64</a:t>
                      </a:r>
                    </a:p>
                  </a:txBody>
                  <a:tcPr/>
                </a:tc>
                <a:extLst>
                  <a:ext uri="{0D108BD9-81ED-4DB2-BD59-A6C34878D82A}">
                    <a16:rowId xmlns:a16="http://schemas.microsoft.com/office/drawing/2014/main" val="3173154339"/>
                  </a:ext>
                </a:extLst>
              </a:tr>
              <a:tr h="546965">
                <a:tc>
                  <a:txBody>
                    <a:bodyPr/>
                    <a:lstStyle/>
                    <a:p>
                      <a:pPr algn="ctr"/>
                      <a:r>
                        <a:rPr lang="en-US" dirty="0"/>
                        <a:t>4.31</a:t>
                      </a:r>
                    </a:p>
                  </a:txBody>
                  <a:tcPr/>
                </a:tc>
                <a:extLst>
                  <a:ext uri="{0D108BD9-81ED-4DB2-BD59-A6C34878D82A}">
                    <a16:rowId xmlns:a16="http://schemas.microsoft.com/office/drawing/2014/main" val="3495089900"/>
                  </a:ext>
                </a:extLst>
              </a:tr>
              <a:tr h="546965">
                <a:tc>
                  <a:txBody>
                    <a:bodyPr/>
                    <a:lstStyle/>
                    <a:p>
                      <a:pPr algn="ctr"/>
                      <a:r>
                        <a:rPr lang="en-US" b="1" dirty="0"/>
                        <a:t>4.01</a:t>
                      </a:r>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FC6B8940-7A05-F166-1C61-37294CC2AAC2}"/>
              </a:ext>
            </a:extLst>
          </p:cNvPr>
          <p:cNvGraphicFramePr>
            <a:graphicFrameLocks noGrp="1"/>
          </p:cNvGraphicFramePr>
          <p:nvPr>
            <p:extLst>
              <p:ext uri="{D42A27DB-BD31-4B8C-83A1-F6EECF244321}">
                <p14:modId xmlns:p14="http://schemas.microsoft.com/office/powerpoint/2010/main" val="2133213287"/>
              </p:ext>
            </p:extLst>
          </p:nvPr>
        </p:nvGraphicFramePr>
        <p:xfrm>
          <a:off x="9429404" y="3898894"/>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65%</a:t>
                      </a:r>
                    </a:p>
                  </a:txBody>
                  <a:tcPr/>
                </a:tc>
                <a:extLst>
                  <a:ext uri="{0D108BD9-81ED-4DB2-BD59-A6C34878D82A}">
                    <a16:rowId xmlns:a16="http://schemas.microsoft.com/office/drawing/2014/main" val="3173154339"/>
                  </a:ext>
                </a:extLst>
              </a:tr>
              <a:tr h="546965">
                <a:tc>
                  <a:txBody>
                    <a:bodyPr/>
                    <a:lstStyle/>
                    <a:p>
                      <a:pPr algn="ctr"/>
                      <a:r>
                        <a:rPr lang="en-US" dirty="0"/>
                        <a:t>50%</a:t>
                      </a:r>
                    </a:p>
                  </a:txBody>
                  <a:tcPr/>
                </a:tc>
                <a:extLst>
                  <a:ext uri="{0D108BD9-81ED-4DB2-BD59-A6C34878D82A}">
                    <a16:rowId xmlns:a16="http://schemas.microsoft.com/office/drawing/2014/main" val="3495089900"/>
                  </a:ext>
                </a:extLst>
              </a:tr>
              <a:tr h="546965">
                <a:tc>
                  <a:txBody>
                    <a:bodyPr/>
                    <a:lstStyle/>
                    <a:p>
                      <a:pPr algn="ctr"/>
                      <a:r>
                        <a:rPr lang="en-US" b="1" dirty="0"/>
                        <a:t>46%</a:t>
                      </a:r>
                    </a:p>
                  </a:txBody>
                  <a:tcPr/>
                </a:tc>
                <a:extLst>
                  <a:ext uri="{0D108BD9-81ED-4DB2-BD59-A6C34878D82A}">
                    <a16:rowId xmlns:a16="http://schemas.microsoft.com/office/drawing/2014/main" val="3849850159"/>
                  </a:ext>
                </a:extLst>
              </a:tr>
            </a:tbl>
          </a:graphicData>
        </a:graphic>
      </p:graphicFrame>
      <p:sp>
        <p:nvSpPr>
          <p:cNvPr id="3" name="Title 1">
            <a:extLst>
              <a:ext uri="{FF2B5EF4-FFF2-40B4-BE49-F238E27FC236}">
                <a16:creationId xmlns:a16="http://schemas.microsoft.com/office/drawing/2014/main" id="{5043F2B8-D25D-8F40-D155-02F927E35882}"/>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8331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2">
            <a:lumMod val="75000"/>
          </a:schemeClr>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2EFBB176-B6C1-4B5A-AADA-F930947E0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20400" cy="49499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8" name="Rectangle 27">
            <a:extLst>
              <a:ext uri="{FF2B5EF4-FFF2-40B4-BE49-F238E27FC236}">
                <a16:creationId xmlns:a16="http://schemas.microsoft.com/office/drawing/2014/main" id="{918CDC34-0F26-409D-B10F-578D4DCC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D72838F2-FE74-7AAA-55A7-564FE7A732C0}"/>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5000" i="1"/>
              <a:t>Larix occidentalis</a:t>
            </a:r>
            <a:r>
              <a:rPr lang="en-US" sz="5000"/>
              <a:t> – Western larch</a:t>
            </a:r>
            <a:endParaRPr lang="en-US" sz="5000" i="1"/>
          </a:p>
        </p:txBody>
      </p:sp>
      <p:pic>
        <p:nvPicPr>
          <p:cNvPr id="10" name="Picture 9" descr="A picture containing tree, outdoor, plant, forest&#10;&#10;Description automatically generated">
            <a:extLst>
              <a:ext uri="{FF2B5EF4-FFF2-40B4-BE49-F238E27FC236}">
                <a16:creationId xmlns:a16="http://schemas.microsoft.com/office/drawing/2014/main" id="{74721A41-A8A4-46A8-692E-C0DE69EFD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868" y="640081"/>
            <a:ext cx="2151698" cy="3825240"/>
          </a:xfrm>
          <a:prstGeom prst="rect">
            <a:avLst/>
          </a:prstGeom>
        </p:spPr>
      </p:pic>
      <p:pic>
        <p:nvPicPr>
          <p:cNvPr id="6" name="Content Placeholder 5" descr="A picture containing tree, outdoor&#10;&#10;Description automatically generated">
            <a:extLst>
              <a:ext uri="{FF2B5EF4-FFF2-40B4-BE49-F238E27FC236}">
                <a16:creationId xmlns:a16="http://schemas.microsoft.com/office/drawing/2014/main" id="{178A3A43-10E3-3751-589A-3C78DB786BF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rot="5400000">
            <a:off x="6431703" y="1476852"/>
            <a:ext cx="3825240" cy="2151697"/>
          </a:xfrm>
          <a:prstGeom prst="rect">
            <a:avLst/>
          </a:prstGeom>
        </p:spPr>
      </p:pic>
    </p:spTree>
    <p:extLst>
      <p:ext uri="{BB962C8B-B14F-4D97-AF65-F5344CB8AC3E}">
        <p14:creationId xmlns:p14="http://schemas.microsoft.com/office/powerpoint/2010/main" val="2405450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B71C151-FEAA-4CF2-ADA1-82E0606BEDC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53990" y="1828798"/>
            <a:ext cx="4351338" cy="4351338"/>
          </a:xfrm>
        </p:spPr>
      </p:pic>
      <p:pic>
        <p:nvPicPr>
          <p:cNvPr id="5" name="Picture 4">
            <a:extLst>
              <a:ext uri="{FF2B5EF4-FFF2-40B4-BE49-F238E27FC236}">
                <a16:creationId xmlns:a16="http://schemas.microsoft.com/office/drawing/2014/main" id="{90A42C1A-2216-42EC-B39D-4F852A4A0908}"/>
              </a:ext>
            </a:extLst>
          </p:cNvPr>
          <p:cNvPicPr>
            <a:picLocks noChangeAspect="1"/>
          </p:cNvPicPr>
          <p:nvPr/>
        </p:nvPicPr>
        <p:blipFill rotWithShape="1">
          <a:blip r:embed="rId4"/>
          <a:srcRect l="5660" b="5537"/>
          <a:stretch/>
        </p:blipFill>
        <p:spPr>
          <a:xfrm>
            <a:off x="3223259" y="2260855"/>
            <a:ext cx="5320947" cy="3294125"/>
          </a:xfrm>
          <a:prstGeom prst="rect">
            <a:avLst/>
          </a:prstGeom>
        </p:spPr>
      </p:pic>
      <p:sp>
        <p:nvSpPr>
          <p:cNvPr id="16" name="Content Placeholder 15">
            <a:extLst>
              <a:ext uri="{FF2B5EF4-FFF2-40B4-BE49-F238E27FC236}">
                <a16:creationId xmlns:a16="http://schemas.microsoft.com/office/drawing/2014/main" id="{6E4D721F-0FD5-4EBD-9499-878FB08A0F25}"/>
              </a:ext>
            </a:extLst>
          </p:cNvPr>
          <p:cNvSpPr>
            <a:spLocks noGrp="1"/>
          </p:cNvSpPr>
          <p:nvPr>
            <p:ph sz="half" idx="2"/>
          </p:nvPr>
        </p:nvSpPr>
        <p:spPr/>
        <p:txBody>
          <a:bodyPr/>
          <a:lstStyle/>
          <a:p>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83AA833-7D62-4029-AA4F-6DFC2FA47096}"/>
                  </a:ext>
                </a:extLst>
              </p:cNvPr>
              <p:cNvSpPr txBox="1"/>
              <p:nvPr/>
            </p:nvSpPr>
            <p:spPr>
              <a:xfrm>
                <a:off x="1105949" y="1038981"/>
                <a:ext cx="88492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𝐵𝐴𝐿</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𝐶𝑅</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𝐵𝐴𝐻</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17" name="TextBox 16">
                <a:extLst>
                  <a:ext uri="{FF2B5EF4-FFF2-40B4-BE49-F238E27FC236}">
                    <a16:creationId xmlns:a16="http://schemas.microsoft.com/office/drawing/2014/main" id="{983AA833-7D62-4029-AA4F-6DFC2FA47096}"/>
                  </a:ext>
                </a:extLst>
              </p:cNvPr>
              <p:cNvSpPr txBox="1">
                <a:spLocks noRot="1" noChangeAspect="1" noMove="1" noResize="1" noEditPoints="1" noAdjustHandles="1" noChangeArrowheads="1" noChangeShapeType="1" noTextEdit="1"/>
              </p:cNvSpPr>
              <p:nvPr/>
            </p:nvSpPr>
            <p:spPr>
              <a:xfrm>
                <a:off x="1105949" y="1038981"/>
                <a:ext cx="8849217" cy="369332"/>
              </a:xfrm>
              <a:prstGeom prst="rect">
                <a:avLst/>
              </a:prstGeom>
              <a:blipFill>
                <a:blip r:embed="rId5"/>
                <a:stretch>
                  <a:fillRect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835D424-9F72-D862-591D-7D02CCA1E23E}"/>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3" name="TextBox 2">
            <a:extLst>
              <a:ext uri="{FF2B5EF4-FFF2-40B4-BE49-F238E27FC236}">
                <a16:creationId xmlns:a16="http://schemas.microsoft.com/office/drawing/2014/main" id="{C52CFBB0-ADD4-67FD-E57C-D89A27B421DC}"/>
              </a:ext>
            </a:extLst>
          </p:cNvPr>
          <p:cNvSpPr txBox="1"/>
          <p:nvPr/>
        </p:nvSpPr>
        <p:spPr>
          <a:xfrm>
            <a:off x="5530557" y="5498226"/>
            <a:ext cx="1657350" cy="369332"/>
          </a:xfrm>
          <a:prstGeom prst="rect">
            <a:avLst/>
          </a:prstGeom>
          <a:noFill/>
        </p:spPr>
        <p:txBody>
          <a:bodyPr wrap="square" rtlCol="0">
            <a:spAutoFit/>
          </a:bodyPr>
          <a:lstStyle/>
          <a:p>
            <a:r>
              <a:rPr lang="en-US" dirty="0"/>
              <a:t>DBH (cm)</a:t>
            </a:r>
          </a:p>
        </p:txBody>
      </p:sp>
      <p:sp>
        <p:nvSpPr>
          <p:cNvPr id="4" name="TextBox 3">
            <a:extLst>
              <a:ext uri="{FF2B5EF4-FFF2-40B4-BE49-F238E27FC236}">
                <a16:creationId xmlns:a16="http://schemas.microsoft.com/office/drawing/2014/main" id="{7E5C58A1-63E3-F626-CA99-7C5A7DF80864}"/>
              </a:ext>
            </a:extLst>
          </p:cNvPr>
          <p:cNvSpPr txBox="1"/>
          <p:nvPr/>
        </p:nvSpPr>
        <p:spPr>
          <a:xfrm rot="16200000">
            <a:off x="2547576" y="3658671"/>
            <a:ext cx="828675" cy="369332"/>
          </a:xfrm>
          <a:prstGeom prst="rect">
            <a:avLst/>
          </a:prstGeom>
          <a:noFill/>
        </p:spPr>
        <p:txBody>
          <a:bodyPr wrap="square" rtlCol="0">
            <a:spAutoFit/>
          </a:bodyPr>
          <a:lstStyle/>
          <a:p>
            <a:r>
              <a:rPr lang="en-US" dirty="0"/>
              <a:t>Effect</a:t>
            </a:r>
          </a:p>
        </p:txBody>
      </p:sp>
    </p:spTree>
    <p:extLst>
      <p:ext uri="{BB962C8B-B14F-4D97-AF65-F5344CB8AC3E}">
        <p14:creationId xmlns:p14="http://schemas.microsoft.com/office/powerpoint/2010/main" val="3457827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3EA208-617C-45D7-B7C3-7F77C4513D29}"/>
              </a:ext>
            </a:extLst>
          </p:cNvPr>
          <p:cNvPicPr>
            <a:picLocks noChangeAspect="1"/>
          </p:cNvPicPr>
          <p:nvPr/>
        </p:nvPicPr>
        <p:blipFill rotWithShape="1">
          <a:blip r:embed="rId3"/>
          <a:srcRect l="5314" b="6766"/>
          <a:stretch/>
        </p:blipFill>
        <p:spPr>
          <a:xfrm>
            <a:off x="3514626" y="4062827"/>
            <a:ext cx="4004803" cy="2438072"/>
          </a:xfrm>
          <a:prstGeom prst="rect">
            <a:avLst/>
          </a:prstGeom>
        </p:spPr>
      </p:pic>
      <p:pic>
        <p:nvPicPr>
          <p:cNvPr id="9" name="Picture 8">
            <a:extLst>
              <a:ext uri="{FF2B5EF4-FFF2-40B4-BE49-F238E27FC236}">
                <a16:creationId xmlns:a16="http://schemas.microsoft.com/office/drawing/2014/main" id="{6F496901-D924-4D53-A0E0-3387A4196979}"/>
              </a:ext>
            </a:extLst>
          </p:cNvPr>
          <p:cNvPicPr>
            <a:picLocks noChangeAspect="1"/>
          </p:cNvPicPr>
          <p:nvPr/>
        </p:nvPicPr>
        <p:blipFill rotWithShape="1">
          <a:blip r:embed="rId4"/>
          <a:srcRect l="5314" b="5253"/>
          <a:stretch/>
        </p:blipFill>
        <p:spPr>
          <a:xfrm>
            <a:off x="977152" y="1508646"/>
            <a:ext cx="3940829" cy="2438072"/>
          </a:xfrm>
          <a:prstGeom prst="rect">
            <a:avLst/>
          </a:prstGeom>
        </p:spPr>
      </p:pic>
      <p:pic>
        <p:nvPicPr>
          <p:cNvPr id="10" name="Picture 9">
            <a:extLst>
              <a:ext uri="{FF2B5EF4-FFF2-40B4-BE49-F238E27FC236}">
                <a16:creationId xmlns:a16="http://schemas.microsoft.com/office/drawing/2014/main" id="{C8668743-720B-4835-8638-9200FBE7B209}"/>
              </a:ext>
            </a:extLst>
          </p:cNvPr>
          <p:cNvPicPr>
            <a:picLocks noChangeAspect="1"/>
          </p:cNvPicPr>
          <p:nvPr/>
        </p:nvPicPr>
        <p:blipFill rotWithShape="1">
          <a:blip r:embed="rId5"/>
          <a:srcRect l="4775" b="5434"/>
          <a:stretch/>
        </p:blipFill>
        <p:spPr>
          <a:xfrm>
            <a:off x="6457569" y="1464483"/>
            <a:ext cx="3970810" cy="243807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284CF7-D14A-4B3E-A94F-5DCD9C32FE62}"/>
                  </a:ext>
                </a:extLst>
              </p:cNvPr>
              <p:cNvSpPr txBox="1"/>
              <p:nvPr/>
            </p:nvSpPr>
            <p:spPr>
              <a:xfrm>
                <a:off x="1105949" y="1038981"/>
                <a:ext cx="8822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𝐷𝐵𝐻</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11" name="TextBox 10">
                <a:extLst>
                  <a:ext uri="{FF2B5EF4-FFF2-40B4-BE49-F238E27FC236}">
                    <a16:creationId xmlns:a16="http://schemas.microsoft.com/office/drawing/2014/main" id="{37284CF7-D14A-4B3E-A94F-5DCD9C32FE62}"/>
                  </a:ext>
                </a:extLst>
              </p:cNvPr>
              <p:cNvSpPr txBox="1">
                <a:spLocks noRot="1" noChangeAspect="1" noMove="1" noResize="1" noEditPoints="1" noAdjustHandles="1" noChangeArrowheads="1" noChangeShapeType="1" noTextEdit="1"/>
              </p:cNvSpPr>
              <p:nvPr/>
            </p:nvSpPr>
            <p:spPr>
              <a:xfrm>
                <a:off x="1105949" y="1038981"/>
                <a:ext cx="8822159" cy="369332"/>
              </a:xfrm>
              <a:prstGeom prst="rect">
                <a:avLst/>
              </a:prstGeom>
              <a:blipFill>
                <a:blip r:embed="rId6"/>
                <a:stretch>
                  <a:fillRect l="-276"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71515AC-44D9-BA8D-AD29-C5186565A5E3}"/>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3" name="TextBox 2">
            <a:extLst>
              <a:ext uri="{FF2B5EF4-FFF2-40B4-BE49-F238E27FC236}">
                <a16:creationId xmlns:a16="http://schemas.microsoft.com/office/drawing/2014/main" id="{FE8EB22D-CE88-6F21-BF34-DE090240B40C}"/>
              </a:ext>
            </a:extLst>
          </p:cNvPr>
          <p:cNvSpPr txBox="1"/>
          <p:nvPr/>
        </p:nvSpPr>
        <p:spPr>
          <a:xfrm rot="16200000">
            <a:off x="378149" y="2543015"/>
            <a:ext cx="828675" cy="369332"/>
          </a:xfrm>
          <a:prstGeom prst="rect">
            <a:avLst/>
          </a:prstGeom>
          <a:noFill/>
        </p:spPr>
        <p:txBody>
          <a:bodyPr wrap="square" rtlCol="0">
            <a:spAutoFit/>
          </a:bodyPr>
          <a:lstStyle/>
          <a:p>
            <a:r>
              <a:rPr lang="en-US" dirty="0"/>
              <a:t>Effect</a:t>
            </a:r>
          </a:p>
        </p:txBody>
      </p:sp>
      <p:sp>
        <p:nvSpPr>
          <p:cNvPr id="4" name="TextBox 3">
            <a:extLst>
              <a:ext uri="{FF2B5EF4-FFF2-40B4-BE49-F238E27FC236}">
                <a16:creationId xmlns:a16="http://schemas.microsoft.com/office/drawing/2014/main" id="{08E5A403-5103-0261-2D36-F7A667486C66}"/>
              </a:ext>
            </a:extLst>
          </p:cNvPr>
          <p:cNvSpPr txBox="1"/>
          <p:nvPr/>
        </p:nvSpPr>
        <p:spPr>
          <a:xfrm rot="16200000">
            <a:off x="5801797" y="2516280"/>
            <a:ext cx="828675" cy="369332"/>
          </a:xfrm>
          <a:prstGeom prst="rect">
            <a:avLst/>
          </a:prstGeom>
          <a:noFill/>
        </p:spPr>
        <p:txBody>
          <a:bodyPr wrap="square" rtlCol="0">
            <a:spAutoFit/>
          </a:bodyPr>
          <a:lstStyle/>
          <a:p>
            <a:r>
              <a:rPr lang="en-US" dirty="0"/>
              <a:t>Effect</a:t>
            </a:r>
          </a:p>
        </p:txBody>
      </p:sp>
      <p:sp>
        <p:nvSpPr>
          <p:cNvPr id="5" name="TextBox 4">
            <a:extLst>
              <a:ext uri="{FF2B5EF4-FFF2-40B4-BE49-F238E27FC236}">
                <a16:creationId xmlns:a16="http://schemas.microsoft.com/office/drawing/2014/main" id="{DBEC5A79-FFF8-324E-C9C5-917272C8EB77}"/>
              </a:ext>
            </a:extLst>
          </p:cNvPr>
          <p:cNvSpPr txBox="1"/>
          <p:nvPr/>
        </p:nvSpPr>
        <p:spPr>
          <a:xfrm rot="16200000">
            <a:off x="2737323" y="5290879"/>
            <a:ext cx="828675" cy="369332"/>
          </a:xfrm>
          <a:prstGeom prst="rect">
            <a:avLst/>
          </a:prstGeom>
          <a:noFill/>
        </p:spPr>
        <p:txBody>
          <a:bodyPr wrap="square" rtlCol="0">
            <a:spAutoFit/>
          </a:bodyPr>
          <a:lstStyle/>
          <a:p>
            <a:r>
              <a:rPr lang="en-US" dirty="0"/>
              <a:t>Effect</a:t>
            </a:r>
          </a:p>
        </p:txBody>
      </p:sp>
      <p:sp>
        <p:nvSpPr>
          <p:cNvPr id="6" name="TextBox 5">
            <a:extLst>
              <a:ext uri="{FF2B5EF4-FFF2-40B4-BE49-F238E27FC236}">
                <a16:creationId xmlns:a16="http://schemas.microsoft.com/office/drawing/2014/main" id="{071CD0E3-BA33-80BE-B61C-F2FEB8DD628C}"/>
              </a:ext>
            </a:extLst>
          </p:cNvPr>
          <p:cNvSpPr txBox="1"/>
          <p:nvPr/>
        </p:nvSpPr>
        <p:spPr>
          <a:xfrm>
            <a:off x="2596801" y="3902555"/>
            <a:ext cx="828675" cy="369332"/>
          </a:xfrm>
          <a:prstGeom prst="rect">
            <a:avLst/>
          </a:prstGeom>
          <a:noFill/>
        </p:spPr>
        <p:txBody>
          <a:bodyPr wrap="square" rtlCol="0">
            <a:spAutoFit/>
          </a:bodyPr>
          <a:lstStyle/>
          <a:p>
            <a:r>
              <a:rPr lang="en-US" dirty="0"/>
              <a:t>BAL</a:t>
            </a:r>
          </a:p>
        </p:txBody>
      </p:sp>
      <p:sp>
        <p:nvSpPr>
          <p:cNvPr id="8" name="TextBox 7">
            <a:extLst>
              <a:ext uri="{FF2B5EF4-FFF2-40B4-BE49-F238E27FC236}">
                <a16:creationId xmlns:a16="http://schemas.microsoft.com/office/drawing/2014/main" id="{A698DB63-5BCF-9089-83EE-6FA91E4CD07D}"/>
              </a:ext>
            </a:extLst>
          </p:cNvPr>
          <p:cNvSpPr txBox="1"/>
          <p:nvPr/>
        </p:nvSpPr>
        <p:spPr>
          <a:xfrm>
            <a:off x="7688552" y="3845138"/>
            <a:ext cx="1676326" cy="369332"/>
          </a:xfrm>
          <a:prstGeom prst="rect">
            <a:avLst/>
          </a:prstGeom>
          <a:noFill/>
        </p:spPr>
        <p:txBody>
          <a:bodyPr wrap="square" rtlCol="0">
            <a:spAutoFit/>
          </a:bodyPr>
          <a:lstStyle/>
          <a:p>
            <a:r>
              <a:rPr lang="en-US" dirty="0"/>
              <a:t>Crown ratio</a:t>
            </a:r>
          </a:p>
        </p:txBody>
      </p:sp>
      <p:sp>
        <p:nvSpPr>
          <p:cNvPr id="13" name="TextBox 12">
            <a:extLst>
              <a:ext uri="{FF2B5EF4-FFF2-40B4-BE49-F238E27FC236}">
                <a16:creationId xmlns:a16="http://schemas.microsoft.com/office/drawing/2014/main" id="{13D70F18-A7FC-5553-FBD6-3F52150A5D2D}"/>
              </a:ext>
            </a:extLst>
          </p:cNvPr>
          <p:cNvSpPr txBox="1"/>
          <p:nvPr/>
        </p:nvSpPr>
        <p:spPr>
          <a:xfrm>
            <a:off x="5102689" y="6476505"/>
            <a:ext cx="828675" cy="369332"/>
          </a:xfrm>
          <a:prstGeom prst="rect">
            <a:avLst/>
          </a:prstGeom>
          <a:noFill/>
        </p:spPr>
        <p:txBody>
          <a:bodyPr wrap="square" rtlCol="0">
            <a:spAutoFit/>
          </a:bodyPr>
          <a:lstStyle/>
          <a:p>
            <a:r>
              <a:rPr lang="en-US" dirty="0"/>
              <a:t>BAH</a:t>
            </a:r>
          </a:p>
        </p:txBody>
      </p:sp>
    </p:spTree>
    <p:extLst>
      <p:ext uri="{BB962C8B-B14F-4D97-AF65-F5344CB8AC3E}">
        <p14:creationId xmlns:p14="http://schemas.microsoft.com/office/powerpoint/2010/main" val="3820922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52C69-003B-4314-9B29-6CEF9A7F03DE}"/>
                  </a:ext>
                </a:extLst>
              </p:cNvPr>
              <p:cNvSpPr txBox="1"/>
              <p:nvPr/>
            </p:nvSpPr>
            <p:spPr>
              <a:xfrm>
                <a:off x="1105949" y="1038981"/>
                <a:ext cx="88578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𝐷𝐵𝐻</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𝐵𝐴𝐿</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𝐶𝑅</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𝐵𝐴𝐻</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7" name="TextBox 6">
                <a:extLst>
                  <a:ext uri="{FF2B5EF4-FFF2-40B4-BE49-F238E27FC236}">
                    <a16:creationId xmlns:a16="http://schemas.microsoft.com/office/drawing/2014/main" id="{05B52C69-003B-4314-9B29-6CEF9A7F03DE}"/>
                  </a:ext>
                </a:extLst>
              </p:cNvPr>
              <p:cNvSpPr txBox="1">
                <a:spLocks noRot="1" noChangeAspect="1" noMove="1" noResize="1" noEditPoints="1" noAdjustHandles="1" noChangeArrowheads="1" noChangeShapeType="1" noTextEdit="1"/>
              </p:cNvSpPr>
              <p:nvPr/>
            </p:nvSpPr>
            <p:spPr>
              <a:xfrm>
                <a:off x="1105949" y="1038981"/>
                <a:ext cx="8857809" cy="369332"/>
              </a:xfrm>
              <a:prstGeom prst="rect">
                <a:avLst/>
              </a:prstGeom>
              <a:blipFill>
                <a:blip r:embed="rId4"/>
                <a:stretch>
                  <a:fillRect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E3CEA06F-73AA-0F96-21BD-A843D8D7C924}"/>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pic>
        <p:nvPicPr>
          <p:cNvPr id="3" name="Picture 2">
            <a:extLst>
              <a:ext uri="{FF2B5EF4-FFF2-40B4-BE49-F238E27FC236}">
                <a16:creationId xmlns:a16="http://schemas.microsoft.com/office/drawing/2014/main" id="{70CE8B1A-59B4-A7B5-C49A-2548DE237D7B}"/>
              </a:ext>
            </a:extLst>
          </p:cNvPr>
          <p:cNvPicPr>
            <a:picLocks noChangeAspect="1"/>
          </p:cNvPicPr>
          <p:nvPr/>
        </p:nvPicPr>
        <p:blipFill rotWithShape="1">
          <a:blip r:embed="rId5"/>
          <a:srcRect l="9592" t="9267" r="86901" b="15266"/>
          <a:stretch/>
        </p:blipFill>
        <p:spPr>
          <a:xfrm rot="5400000">
            <a:off x="5863931" y="-108036"/>
            <a:ext cx="353534" cy="4583544"/>
          </a:xfrm>
          <a:prstGeom prst="rect">
            <a:avLst/>
          </a:prstGeom>
        </p:spPr>
      </p:pic>
      <p:pic>
        <p:nvPicPr>
          <p:cNvPr id="4" name="Picture 3">
            <a:extLst>
              <a:ext uri="{FF2B5EF4-FFF2-40B4-BE49-F238E27FC236}">
                <a16:creationId xmlns:a16="http://schemas.microsoft.com/office/drawing/2014/main" id="{26252873-1ACE-AD5F-38A7-F99CA2B7203D}"/>
              </a:ext>
            </a:extLst>
          </p:cNvPr>
          <p:cNvPicPr>
            <a:picLocks noChangeAspect="1"/>
          </p:cNvPicPr>
          <p:nvPr/>
        </p:nvPicPr>
        <p:blipFill rotWithShape="1">
          <a:blip r:embed="rId5"/>
          <a:srcRect l="17643" r="7364" b="3898"/>
          <a:stretch/>
        </p:blipFill>
        <p:spPr>
          <a:xfrm>
            <a:off x="3508011" y="2299139"/>
            <a:ext cx="4962998" cy="3923308"/>
          </a:xfrm>
          <a:prstGeom prst="rect">
            <a:avLst/>
          </a:prstGeom>
        </p:spPr>
      </p:pic>
      <p:sp>
        <p:nvSpPr>
          <p:cNvPr id="8" name="TextBox 7">
            <a:extLst>
              <a:ext uri="{FF2B5EF4-FFF2-40B4-BE49-F238E27FC236}">
                <a16:creationId xmlns:a16="http://schemas.microsoft.com/office/drawing/2014/main" id="{9B5D9870-5611-B5BB-6DF1-82FE7F9DDB40}"/>
              </a:ext>
            </a:extLst>
          </p:cNvPr>
          <p:cNvSpPr txBox="1"/>
          <p:nvPr/>
        </p:nvSpPr>
        <p:spPr>
          <a:xfrm>
            <a:off x="5681662" y="1635928"/>
            <a:ext cx="1134372" cy="369332"/>
          </a:xfrm>
          <a:prstGeom prst="rect">
            <a:avLst/>
          </a:prstGeom>
          <a:noFill/>
        </p:spPr>
        <p:txBody>
          <a:bodyPr wrap="square" rtlCol="0">
            <a:spAutoFit/>
          </a:bodyPr>
          <a:lstStyle/>
          <a:p>
            <a:r>
              <a:rPr lang="en-US" dirty="0"/>
              <a:t>Effect</a:t>
            </a:r>
          </a:p>
        </p:txBody>
      </p:sp>
      <p:sp>
        <p:nvSpPr>
          <p:cNvPr id="9" name="TextBox 8">
            <a:extLst>
              <a:ext uri="{FF2B5EF4-FFF2-40B4-BE49-F238E27FC236}">
                <a16:creationId xmlns:a16="http://schemas.microsoft.com/office/drawing/2014/main" id="{6AFD4B22-A958-A014-1FE7-4AF5E325D95D}"/>
              </a:ext>
            </a:extLst>
          </p:cNvPr>
          <p:cNvSpPr txBox="1"/>
          <p:nvPr/>
        </p:nvSpPr>
        <p:spPr>
          <a:xfrm rot="16200000">
            <a:off x="2634687" y="4076126"/>
            <a:ext cx="1377317" cy="369332"/>
          </a:xfrm>
          <a:prstGeom prst="rect">
            <a:avLst/>
          </a:prstGeom>
          <a:noFill/>
        </p:spPr>
        <p:txBody>
          <a:bodyPr wrap="square" rtlCol="0">
            <a:spAutoFit/>
          </a:bodyPr>
          <a:lstStyle/>
          <a:p>
            <a:r>
              <a:rPr lang="en-US" dirty="0"/>
              <a:t>cos(aspect)</a:t>
            </a:r>
          </a:p>
        </p:txBody>
      </p:sp>
      <p:sp>
        <p:nvSpPr>
          <p:cNvPr id="10" name="TextBox 9">
            <a:extLst>
              <a:ext uri="{FF2B5EF4-FFF2-40B4-BE49-F238E27FC236}">
                <a16:creationId xmlns:a16="http://schemas.microsoft.com/office/drawing/2014/main" id="{876A6292-E699-7712-22E2-591D27BB0D14}"/>
              </a:ext>
            </a:extLst>
          </p:cNvPr>
          <p:cNvSpPr txBox="1"/>
          <p:nvPr/>
        </p:nvSpPr>
        <p:spPr>
          <a:xfrm>
            <a:off x="5438717" y="6121761"/>
            <a:ext cx="1377317" cy="369332"/>
          </a:xfrm>
          <a:prstGeom prst="rect">
            <a:avLst/>
          </a:prstGeom>
          <a:noFill/>
        </p:spPr>
        <p:txBody>
          <a:bodyPr wrap="square" rtlCol="0">
            <a:spAutoFit/>
          </a:bodyPr>
          <a:lstStyle/>
          <a:p>
            <a:r>
              <a:rPr lang="en-US" dirty="0"/>
              <a:t>sin(aspect)</a:t>
            </a:r>
          </a:p>
        </p:txBody>
      </p:sp>
    </p:spTree>
    <p:extLst>
      <p:ext uri="{BB962C8B-B14F-4D97-AF65-F5344CB8AC3E}">
        <p14:creationId xmlns:p14="http://schemas.microsoft.com/office/powerpoint/2010/main" val="4276457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1DF28C9-8732-49E6-87BE-2241D54FAE0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08284" y="1122900"/>
            <a:ext cx="5057237" cy="5057237"/>
          </a:xfrm>
        </p:spPr>
      </p:pic>
      <p:sp>
        <p:nvSpPr>
          <p:cNvPr id="5" name="Content Placeholder 3">
            <a:extLst>
              <a:ext uri="{FF2B5EF4-FFF2-40B4-BE49-F238E27FC236}">
                <a16:creationId xmlns:a16="http://schemas.microsoft.com/office/drawing/2014/main" id="{E2140BBD-AB43-491A-B830-704E58862C73}"/>
              </a:ext>
            </a:extLst>
          </p:cNvPr>
          <p:cNvSpPr txBox="1">
            <a:spLocks/>
          </p:cNvSpPr>
          <p:nvPr/>
        </p:nvSpPr>
        <p:spPr>
          <a:xfrm>
            <a:off x="6480810" y="2234565"/>
            <a:ext cx="4480560" cy="238887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Described effects of size, competition, site with similar relationships to other models </a:t>
            </a:r>
          </a:p>
          <a:p>
            <a:r>
              <a:rPr lang="en-US" dirty="0"/>
              <a:t>BAL applied as a ratio, not quantity</a:t>
            </a:r>
          </a:p>
          <a:p>
            <a:r>
              <a:rPr lang="en-US" dirty="0"/>
              <a:t>Many models use aspect, slope, elevation – this one did not</a:t>
            </a:r>
          </a:p>
        </p:txBody>
      </p:sp>
      <p:sp>
        <p:nvSpPr>
          <p:cNvPr id="8" name="Title 1">
            <a:extLst>
              <a:ext uri="{FF2B5EF4-FFF2-40B4-BE49-F238E27FC236}">
                <a16:creationId xmlns:a16="http://schemas.microsoft.com/office/drawing/2014/main" id="{F6E28E65-02F4-F36D-A371-10F2FA7F769F}"/>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971742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solidFill>
                  <a:schemeClr val="accent1">
                    <a:lumMod val="40000"/>
                    <a:lumOff val="60000"/>
                  </a:schemeClr>
                </a:solidFill>
              </a:rPr>
              <a:t>Describe how W. Larch growth varies with tree size, competition, density, and site productivity.</a:t>
            </a:r>
          </a:p>
          <a:p>
            <a:pPr marL="457200" indent="-457200">
              <a:buFont typeface="+mj-lt"/>
              <a:buAutoNum type="arabicPeriod"/>
            </a:pPr>
            <a:r>
              <a:rPr lang="en-US" sz="2400" b="1" dirty="0"/>
              <a:t>Identify if these effects on growth differ between mixtures and pure larch conditions</a:t>
            </a:r>
          </a:p>
          <a:p>
            <a:pPr marL="457200" indent="-457200">
              <a:buFont typeface="+mj-lt"/>
              <a:buAutoNum type="arabicPeriod"/>
            </a:pPr>
            <a:r>
              <a:rPr lang="en-US" sz="2400" dirty="0">
                <a:solidFill>
                  <a:schemeClr val="accent1">
                    <a:lumMod val="40000"/>
                    <a:lumOff val="60000"/>
                  </a:schemeClr>
                </a:solidFill>
              </a:rPr>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358646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a:xfrm>
            <a:off x="1160272" y="2739600"/>
            <a:ext cx="4480560" cy="1600200"/>
          </a:xfrm>
        </p:spPr>
        <p:txBody>
          <a:bodyPr/>
          <a:lstStyle/>
          <a:p>
            <a:r>
              <a:rPr lang="en-US" dirty="0"/>
              <a:t>Identified specific mixtures</a:t>
            </a:r>
          </a:p>
          <a:p>
            <a:pPr lvl="1"/>
            <a:r>
              <a:rPr lang="en-US" dirty="0"/>
              <a:t>Larch-lodgepole pine</a:t>
            </a:r>
          </a:p>
          <a:p>
            <a:pPr lvl="1"/>
            <a:r>
              <a:rPr lang="en-US" dirty="0"/>
              <a:t>Larch-Douglas-fir</a:t>
            </a:r>
          </a:p>
          <a:p>
            <a:pPr lvl="1"/>
            <a:r>
              <a:rPr lang="en-US" dirty="0"/>
              <a:t>Pure larch</a:t>
            </a:r>
          </a:p>
        </p:txBody>
      </p:sp>
      <p:sp>
        <p:nvSpPr>
          <p:cNvPr id="4" name="Content Placeholder 3">
            <a:extLst>
              <a:ext uri="{FF2B5EF4-FFF2-40B4-BE49-F238E27FC236}">
                <a16:creationId xmlns:a16="http://schemas.microsoft.com/office/drawing/2014/main" id="{9E1E9033-F0DE-7FA5-8DA3-20AE10B4F6F6}"/>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EDAF6EC6-1FB2-B233-8B76-48CBEE2D73D5}"/>
              </a:ext>
            </a:extLst>
          </p:cNvPr>
          <p:cNvPicPr>
            <a:picLocks noChangeAspect="1"/>
          </p:cNvPicPr>
          <p:nvPr/>
        </p:nvPicPr>
        <p:blipFill>
          <a:blip r:embed="rId3"/>
          <a:stretch>
            <a:fillRect/>
          </a:stretch>
        </p:blipFill>
        <p:spPr>
          <a:xfrm>
            <a:off x="12625340" y="926275"/>
            <a:ext cx="3370039" cy="3677451"/>
          </a:xfrm>
          <a:prstGeom prst="rect">
            <a:avLst/>
          </a:prstGeom>
        </p:spPr>
      </p:pic>
      <p:sp>
        <p:nvSpPr>
          <p:cNvPr id="9" name="Title 1">
            <a:extLst>
              <a:ext uri="{FF2B5EF4-FFF2-40B4-BE49-F238E27FC236}">
                <a16:creationId xmlns:a16="http://schemas.microsoft.com/office/drawing/2014/main" id="{85C3A2CD-F4E6-45DE-9A6E-C97D886F549F}"/>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pic>
        <p:nvPicPr>
          <p:cNvPr id="5" name="Picture 4">
            <a:extLst>
              <a:ext uri="{FF2B5EF4-FFF2-40B4-BE49-F238E27FC236}">
                <a16:creationId xmlns:a16="http://schemas.microsoft.com/office/drawing/2014/main" id="{7E294A09-731E-AA6B-405D-CCBF86737BBE}"/>
              </a:ext>
            </a:extLst>
          </p:cNvPr>
          <p:cNvPicPr>
            <a:picLocks noChangeAspect="1"/>
          </p:cNvPicPr>
          <p:nvPr/>
        </p:nvPicPr>
        <p:blipFill rotWithShape="1">
          <a:blip r:embed="rId4"/>
          <a:srcRect l="18834" r="19051"/>
          <a:stretch/>
        </p:blipFill>
        <p:spPr>
          <a:xfrm>
            <a:off x="12458700" y="2117557"/>
            <a:ext cx="5269865" cy="5233596"/>
          </a:xfrm>
          <a:prstGeom prst="rect">
            <a:avLst/>
          </a:prstGeom>
        </p:spPr>
      </p:pic>
      <p:pic>
        <p:nvPicPr>
          <p:cNvPr id="6" name="Picture 5">
            <a:extLst>
              <a:ext uri="{FF2B5EF4-FFF2-40B4-BE49-F238E27FC236}">
                <a16:creationId xmlns:a16="http://schemas.microsoft.com/office/drawing/2014/main" id="{D5F3B3CA-B476-8A70-776C-FD098171924A}"/>
              </a:ext>
            </a:extLst>
          </p:cNvPr>
          <p:cNvPicPr>
            <a:picLocks noChangeAspect="1"/>
          </p:cNvPicPr>
          <p:nvPr/>
        </p:nvPicPr>
        <p:blipFill rotWithShape="1">
          <a:blip r:embed="rId5"/>
          <a:srcRect l="18964" r="19483"/>
          <a:stretch/>
        </p:blipFill>
        <p:spPr>
          <a:xfrm>
            <a:off x="4616995" y="677863"/>
            <a:ext cx="6057900" cy="6071207"/>
          </a:xfrm>
          <a:prstGeom prst="rect">
            <a:avLst/>
          </a:prstGeom>
        </p:spPr>
      </p:pic>
    </p:spTree>
    <p:extLst>
      <p:ext uri="{BB962C8B-B14F-4D97-AF65-F5344CB8AC3E}">
        <p14:creationId xmlns:p14="http://schemas.microsoft.com/office/powerpoint/2010/main" val="278303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a:xfrm>
            <a:off x="12388494" y="161106"/>
            <a:ext cx="4480560" cy="2343164"/>
          </a:xfrm>
        </p:spPr>
        <p:txBody>
          <a:bodyPr/>
          <a:lstStyle/>
          <a:p>
            <a:r>
              <a:rPr lang="en-US" dirty="0"/>
              <a:t>Fit model, allowing an offset for each mixture</a:t>
            </a:r>
          </a:p>
          <a:p>
            <a:r>
              <a:rPr lang="en-US" dirty="0"/>
              <a:t>Contrast mixtures from pure-larch conditions</a:t>
            </a:r>
          </a:p>
        </p:txBody>
      </p:sp>
      <p:pic>
        <p:nvPicPr>
          <p:cNvPr id="7" name="Picture 6">
            <a:extLst>
              <a:ext uri="{FF2B5EF4-FFF2-40B4-BE49-F238E27FC236}">
                <a16:creationId xmlns:a16="http://schemas.microsoft.com/office/drawing/2014/main" id="{EDAF6EC6-1FB2-B233-8B76-48CBEE2D73D5}"/>
              </a:ext>
            </a:extLst>
          </p:cNvPr>
          <p:cNvPicPr>
            <a:picLocks noChangeAspect="1"/>
          </p:cNvPicPr>
          <p:nvPr/>
        </p:nvPicPr>
        <p:blipFill>
          <a:blip r:embed="rId3"/>
          <a:stretch>
            <a:fillRect/>
          </a:stretch>
        </p:blipFill>
        <p:spPr>
          <a:xfrm>
            <a:off x="12625340" y="926275"/>
            <a:ext cx="3370039" cy="3677451"/>
          </a:xfrm>
          <a:prstGeom prst="rect">
            <a:avLst/>
          </a:prstGeom>
        </p:spPr>
      </p:pic>
      <p:pic>
        <p:nvPicPr>
          <p:cNvPr id="2" name="Picture 1">
            <a:extLst>
              <a:ext uri="{FF2B5EF4-FFF2-40B4-BE49-F238E27FC236}">
                <a16:creationId xmlns:a16="http://schemas.microsoft.com/office/drawing/2014/main" id="{C73E219A-24B5-C077-74DB-5ED18E77F2E1}"/>
              </a:ext>
            </a:extLst>
          </p:cNvPr>
          <p:cNvPicPr>
            <a:picLocks noChangeAspect="1"/>
          </p:cNvPicPr>
          <p:nvPr/>
        </p:nvPicPr>
        <p:blipFill rotWithShape="1">
          <a:blip r:embed="rId4"/>
          <a:srcRect l="7182" b="7812"/>
          <a:stretch/>
        </p:blipFill>
        <p:spPr>
          <a:xfrm>
            <a:off x="1626919" y="978487"/>
            <a:ext cx="3935975" cy="2411585"/>
          </a:xfrm>
          <a:prstGeom prst="rect">
            <a:avLst/>
          </a:prstGeom>
        </p:spPr>
      </p:pic>
      <p:pic>
        <p:nvPicPr>
          <p:cNvPr id="6" name="Picture 5">
            <a:extLst>
              <a:ext uri="{FF2B5EF4-FFF2-40B4-BE49-F238E27FC236}">
                <a16:creationId xmlns:a16="http://schemas.microsoft.com/office/drawing/2014/main" id="{5CB25A4C-2575-3D11-2C71-98E8ED7DB4DD}"/>
              </a:ext>
            </a:extLst>
          </p:cNvPr>
          <p:cNvPicPr>
            <a:picLocks noChangeAspect="1"/>
          </p:cNvPicPr>
          <p:nvPr/>
        </p:nvPicPr>
        <p:blipFill rotWithShape="1">
          <a:blip r:embed="rId5"/>
          <a:srcRect l="7387" b="5046"/>
          <a:stretch/>
        </p:blipFill>
        <p:spPr>
          <a:xfrm>
            <a:off x="6246783" y="939561"/>
            <a:ext cx="3935975" cy="2489439"/>
          </a:xfrm>
          <a:prstGeom prst="rect">
            <a:avLst/>
          </a:prstGeom>
        </p:spPr>
      </p:pic>
      <p:pic>
        <p:nvPicPr>
          <p:cNvPr id="8" name="Picture 7">
            <a:extLst>
              <a:ext uri="{FF2B5EF4-FFF2-40B4-BE49-F238E27FC236}">
                <a16:creationId xmlns:a16="http://schemas.microsoft.com/office/drawing/2014/main" id="{A5432C3D-C448-335B-6E1E-4BBC595669DE}"/>
              </a:ext>
            </a:extLst>
          </p:cNvPr>
          <p:cNvPicPr>
            <a:picLocks noChangeAspect="1"/>
          </p:cNvPicPr>
          <p:nvPr/>
        </p:nvPicPr>
        <p:blipFill rotWithShape="1">
          <a:blip r:embed="rId6"/>
          <a:srcRect l="2576" b="5250"/>
          <a:stretch/>
        </p:blipFill>
        <p:spPr>
          <a:xfrm>
            <a:off x="4028906" y="3907528"/>
            <a:ext cx="4140440" cy="2484079"/>
          </a:xfrm>
          <a:prstGeom prst="rect">
            <a:avLst/>
          </a:prstGeom>
        </p:spPr>
      </p:pic>
      <p:sp>
        <p:nvSpPr>
          <p:cNvPr id="10" name="TextBox 9">
            <a:extLst>
              <a:ext uri="{FF2B5EF4-FFF2-40B4-BE49-F238E27FC236}">
                <a16:creationId xmlns:a16="http://schemas.microsoft.com/office/drawing/2014/main" id="{41ECFFEB-F0C5-11E5-EE8B-B6B1404CC539}"/>
              </a:ext>
            </a:extLst>
          </p:cNvPr>
          <p:cNvSpPr txBox="1"/>
          <p:nvPr/>
        </p:nvSpPr>
        <p:spPr>
          <a:xfrm>
            <a:off x="2502222" y="512433"/>
            <a:ext cx="2501704" cy="369332"/>
          </a:xfrm>
          <a:prstGeom prst="rect">
            <a:avLst/>
          </a:prstGeom>
          <a:noFill/>
        </p:spPr>
        <p:txBody>
          <a:bodyPr wrap="square" rtlCol="0">
            <a:spAutoFit/>
          </a:bodyPr>
          <a:lstStyle/>
          <a:p>
            <a:r>
              <a:rPr lang="en-US" dirty="0"/>
              <a:t>Pure larch reference</a:t>
            </a:r>
          </a:p>
        </p:txBody>
      </p:sp>
      <p:sp>
        <p:nvSpPr>
          <p:cNvPr id="11" name="TextBox 10">
            <a:extLst>
              <a:ext uri="{FF2B5EF4-FFF2-40B4-BE49-F238E27FC236}">
                <a16:creationId xmlns:a16="http://schemas.microsoft.com/office/drawing/2014/main" id="{B8155531-0CD3-9A44-2A9C-7E2825635261}"/>
              </a:ext>
            </a:extLst>
          </p:cNvPr>
          <p:cNvSpPr txBox="1"/>
          <p:nvPr/>
        </p:nvSpPr>
        <p:spPr>
          <a:xfrm>
            <a:off x="6246783" y="512526"/>
            <a:ext cx="4088598" cy="369332"/>
          </a:xfrm>
          <a:prstGeom prst="rect">
            <a:avLst/>
          </a:prstGeom>
          <a:noFill/>
        </p:spPr>
        <p:txBody>
          <a:bodyPr wrap="square" rtlCol="0">
            <a:spAutoFit/>
          </a:bodyPr>
          <a:lstStyle/>
          <a:p>
            <a:r>
              <a:rPr lang="en-US" dirty="0"/>
              <a:t>Difference of mixture from reference</a:t>
            </a:r>
          </a:p>
        </p:txBody>
      </p:sp>
      <p:sp>
        <p:nvSpPr>
          <p:cNvPr id="12" name="TextBox 11">
            <a:extLst>
              <a:ext uri="{FF2B5EF4-FFF2-40B4-BE49-F238E27FC236}">
                <a16:creationId xmlns:a16="http://schemas.microsoft.com/office/drawing/2014/main" id="{6252C89A-F0B5-F432-C638-BAEFF91EBBB6}"/>
              </a:ext>
            </a:extLst>
          </p:cNvPr>
          <p:cNvSpPr txBox="1"/>
          <p:nvPr/>
        </p:nvSpPr>
        <p:spPr>
          <a:xfrm>
            <a:off x="5565245" y="1940829"/>
            <a:ext cx="527591" cy="584775"/>
          </a:xfrm>
          <a:prstGeom prst="rect">
            <a:avLst/>
          </a:prstGeom>
          <a:noFill/>
        </p:spPr>
        <p:txBody>
          <a:bodyPr wrap="square" rtlCol="0">
            <a:spAutoFit/>
          </a:bodyPr>
          <a:lstStyle/>
          <a:p>
            <a:r>
              <a:rPr lang="en-US" sz="3200" dirty="0"/>
              <a:t>+</a:t>
            </a:r>
          </a:p>
        </p:txBody>
      </p:sp>
      <p:sp>
        <p:nvSpPr>
          <p:cNvPr id="13" name="TextBox 12">
            <a:extLst>
              <a:ext uri="{FF2B5EF4-FFF2-40B4-BE49-F238E27FC236}">
                <a16:creationId xmlns:a16="http://schemas.microsoft.com/office/drawing/2014/main" id="{77CE22EB-D002-D5E1-06E8-10D53456D1CD}"/>
              </a:ext>
            </a:extLst>
          </p:cNvPr>
          <p:cNvSpPr txBox="1"/>
          <p:nvPr/>
        </p:nvSpPr>
        <p:spPr>
          <a:xfrm>
            <a:off x="3244102" y="4721130"/>
            <a:ext cx="395404" cy="707886"/>
          </a:xfrm>
          <a:prstGeom prst="rect">
            <a:avLst/>
          </a:prstGeom>
          <a:noFill/>
        </p:spPr>
        <p:txBody>
          <a:bodyPr wrap="square" rtlCol="0">
            <a:spAutoFit/>
          </a:bodyPr>
          <a:lstStyle/>
          <a:p>
            <a:r>
              <a:rPr lang="en-US" sz="4000" dirty="0"/>
              <a:t>=</a:t>
            </a:r>
          </a:p>
        </p:txBody>
      </p:sp>
      <p:sp>
        <p:nvSpPr>
          <p:cNvPr id="14" name="TextBox 13">
            <a:extLst>
              <a:ext uri="{FF2B5EF4-FFF2-40B4-BE49-F238E27FC236}">
                <a16:creationId xmlns:a16="http://schemas.microsoft.com/office/drawing/2014/main" id="{4A2B4951-D486-B32F-3ED2-2DB3E854EB35}"/>
              </a:ext>
            </a:extLst>
          </p:cNvPr>
          <p:cNvSpPr txBox="1"/>
          <p:nvPr/>
        </p:nvSpPr>
        <p:spPr>
          <a:xfrm>
            <a:off x="6246784" y="4721130"/>
            <a:ext cx="1257300" cy="369332"/>
          </a:xfrm>
          <a:prstGeom prst="rect">
            <a:avLst/>
          </a:prstGeom>
          <a:noFill/>
        </p:spPr>
        <p:txBody>
          <a:bodyPr wrap="square" rtlCol="0">
            <a:spAutoFit/>
          </a:bodyPr>
          <a:lstStyle/>
          <a:p>
            <a:r>
              <a:rPr lang="en-US" dirty="0"/>
              <a:t>Reference</a:t>
            </a:r>
          </a:p>
        </p:txBody>
      </p:sp>
      <p:sp>
        <p:nvSpPr>
          <p:cNvPr id="15" name="TextBox 14">
            <a:extLst>
              <a:ext uri="{FF2B5EF4-FFF2-40B4-BE49-F238E27FC236}">
                <a16:creationId xmlns:a16="http://schemas.microsoft.com/office/drawing/2014/main" id="{76AAD8BC-0FBD-81B1-8E2E-6904CE82C522}"/>
              </a:ext>
            </a:extLst>
          </p:cNvPr>
          <p:cNvSpPr txBox="1"/>
          <p:nvPr/>
        </p:nvSpPr>
        <p:spPr>
          <a:xfrm>
            <a:off x="4902076" y="3910593"/>
            <a:ext cx="1446556" cy="646331"/>
          </a:xfrm>
          <a:prstGeom prst="rect">
            <a:avLst/>
          </a:prstGeom>
          <a:noFill/>
        </p:spPr>
        <p:txBody>
          <a:bodyPr wrap="square" rtlCol="0">
            <a:spAutoFit/>
          </a:bodyPr>
          <a:lstStyle/>
          <a:p>
            <a:r>
              <a:rPr lang="en-US" dirty="0"/>
              <a:t>Reference + Difference</a:t>
            </a:r>
          </a:p>
        </p:txBody>
      </p:sp>
      <p:cxnSp>
        <p:nvCxnSpPr>
          <p:cNvPr id="17" name="Straight Arrow Connector 16">
            <a:extLst>
              <a:ext uri="{FF2B5EF4-FFF2-40B4-BE49-F238E27FC236}">
                <a16:creationId xmlns:a16="http://schemas.microsoft.com/office/drawing/2014/main" id="{54C6768A-0E84-5880-5F80-9866B1FFBFDA}"/>
              </a:ext>
            </a:extLst>
          </p:cNvPr>
          <p:cNvCxnSpPr>
            <a:cxnSpLocks/>
          </p:cNvCxnSpPr>
          <p:nvPr/>
        </p:nvCxnSpPr>
        <p:spPr>
          <a:xfrm>
            <a:off x="6953765" y="2172845"/>
            <a:ext cx="15158" cy="7481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E18CF5-B5B9-AADD-4FBF-581CDBA44B76}"/>
              </a:ext>
            </a:extLst>
          </p:cNvPr>
          <p:cNvCxnSpPr>
            <a:cxnSpLocks/>
          </p:cNvCxnSpPr>
          <p:nvPr/>
        </p:nvCxnSpPr>
        <p:spPr>
          <a:xfrm flipV="1">
            <a:off x="9561939" y="1718869"/>
            <a:ext cx="0" cy="39394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95042F0-F6D1-2241-D2E7-3B72344D5E99}"/>
              </a:ext>
            </a:extLst>
          </p:cNvPr>
          <p:cNvCxnSpPr>
            <a:cxnSpLocks/>
          </p:cNvCxnSpPr>
          <p:nvPr/>
        </p:nvCxnSpPr>
        <p:spPr>
          <a:xfrm>
            <a:off x="4899643" y="5647509"/>
            <a:ext cx="203697" cy="144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8D802C-9012-E187-5FE3-62EC122B5B40}"/>
              </a:ext>
            </a:extLst>
          </p:cNvPr>
          <p:cNvCxnSpPr>
            <a:cxnSpLocks/>
          </p:cNvCxnSpPr>
          <p:nvPr/>
        </p:nvCxnSpPr>
        <p:spPr>
          <a:xfrm flipH="1" flipV="1">
            <a:off x="6836664" y="4203679"/>
            <a:ext cx="132259" cy="35324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F882E6F4-38FF-49E9-95E3-BF6E4592D611}"/>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Tree>
    <p:extLst>
      <p:ext uri="{BB962C8B-B14F-4D97-AF65-F5344CB8AC3E}">
        <p14:creationId xmlns:p14="http://schemas.microsoft.com/office/powerpoint/2010/main" val="1570293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3741813" y="826791"/>
            <a:ext cx="4480561" cy="1795167"/>
          </a:xfrm>
          <a:prstGeom prst="rect">
            <a:avLst/>
          </a:prstGeom>
        </p:spPr>
      </p:pic>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33759" b="58392"/>
          <a:stretch/>
        </p:blipFill>
        <p:spPr>
          <a:xfrm>
            <a:off x="12437329" y="1198455"/>
            <a:ext cx="6186812" cy="3886122"/>
          </a:xfrm>
        </p:spPr>
      </p:pic>
      <p:sp>
        <p:nvSpPr>
          <p:cNvPr id="13" name="TextBox 12">
            <a:extLst>
              <a:ext uri="{FF2B5EF4-FFF2-40B4-BE49-F238E27FC236}">
                <a16:creationId xmlns:a16="http://schemas.microsoft.com/office/drawing/2014/main" id="{69EC8C23-B724-4C1F-B7C7-2E74104818ED}"/>
              </a:ext>
            </a:extLst>
          </p:cNvPr>
          <p:cNvSpPr txBox="1"/>
          <p:nvPr/>
        </p:nvSpPr>
        <p:spPr>
          <a:xfrm>
            <a:off x="-2622576" y="2040390"/>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13094692" y="689203"/>
            <a:ext cx="2356730"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16108784" y="689204"/>
            <a:ext cx="196011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086969" y="89067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086970" y="271749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13233800" y="1525323"/>
            <a:ext cx="1315081"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13233800" y="3325126"/>
            <a:ext cx="1315081"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16108784" y="1525323"/>
            <a:ext cx="1315081"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16108783" y="3325125"/>
            <a:ext cx="1315081" cy="307777"/>
          </a:xfrm>
          <a:prstGeom prst="rect">
            <a:avLst/>
          </a:prstGeom>
          <a:noFill/>
        </p:spPr>
        <p:txBody>
          <a:bodyPr wrap="square" rtlCol="0">
            <a:spAutoFit/>
          </a:bodyPr>
          <a:lstStyle/>
          <a:p>
            <a:r>
              <a:rPr lang="en-US" sz="1400" b="1" dirty="0"/>
              <a:t>p=0.004</a:t>
            </a:r>
          </a:p>
        </p:txBody>
      </p:sp>
      <p:pic>
        <p:nvPicPr>
          <p:cNvPr id="2" name="Picture 1">
            <a:extLst>
              <a:ext uri="{FF2B5EF4-FFF2-40B4-BE49-F238E27FC236}">
                <a16:creationId xmlns:a16="http://schemas.microsoft.com/office/drawing/2014/main" id="{8B1564DF-1296-DA06-81CC-EC11DDD43CB1}"/>
              </a:ext>
            </a:extLst>
          </p:cNvPr>
          <p:cNvPicPr>
            <a:picLocks noChangeAspect="1"/>
          </p:cNvPicPr>
          <p:nvPr/>
        </p:nvPicPr>
        <p:blipFill>
          <a:blip r:embed="rId5"/>
          <a:stretch>
            <a:fillRect/>
          </a:stretch>
        </p:blipFill>
        <p:spPr>
          <a:xfrm>
            <a:off x="161799" y="2871387"/>
            <a:ext cx="5537627" cy="3420063"/>
          </a:xfrm>
          <a:prstGeom prst="rect">
            <a:avLst/>
          </a:prstGeom>
        </p:spPr>
      </p:pic>
      <p:pic>
        <p:nvPicPr>
          <p:cNvPr id="3" name="Content Placeholder 5">
            <a:extLst>
              <a:ext uri="{FF2B5EF4-FFF2-40B4-BE49-F238E27FC236}">
                <a16:creationId xmlns:a16="http://schemas.microsoft.com/office/drawing/2014/main" id="{27452B58-E523-8F5D-999A-3554D5DDE1A2}"/>
              </a:ext>
            </a:extLst>
          </p:cNvPr>
          <p:cNvPicPr>
            <a:picLocks noChangeAspect="1"/>
          </p:cNvPicPr>
          <p:nvPr/>
        </p:nvPicPr>
        <p:blipFill>
          <a:blip r:embed="rId6"/>
          <a:stretch>
            <a:fillRect/>
          </a:stretch>
        </p:blipFill>
        <p:spPr>
          <a:xfrm>
            <a:off x="5699426" y="2871388"/>
            <a:ext cx="5537626" cy="3420062"/>
          </a:xfrm>
          <a:prstGeom prst="rect">
            <a:avLst/>
          </a:prstGeom>
        </p:spPr>
      </p:pic>
      <p:sp>
        <p:nvSpPr>
          <p:cNvPr id="4" name="Arrow: Right 3">
            <a:extLst>
              <a:ext uri="{FF2B5EF4-FFF2-40B4-BE49-F238E27FC236}">
                <a16:creationId xmlns:a16="http://schemas.microsoft.com/office/drawing/2014/main" id="{5482F895-A186-DBAE-7582-A00CB448D9F8}"/>
              </a:ext>
            </a:extLst>
          </p:cNvPr>
          <p:cNvSpPr/>
          <p:nvPr/>
        </p:nvSpPr>
        <p:spPr>
          <a:xfrm>
            <a:off x="18504719" y="1958300"/>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40290-999F-6B2F-E69C-164D4477681F}"/>
              </a:ext>
            </a:extLst>
          </p:cNvPr>
          <p:cNvSpPr/>
          <p:nvPr/>
        </p:nvSpPr>
        <p:spPr>
          <a:xfrm>
            <a:off x="18504719" y="3632902"/>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48A841-73FE-754C-763F-FD06FF6DF327}"/>
              </a:ext>
            </a:extLst>
          </p:cNvPr>
          <p:cNvSpPr/>
          <p:nvPr/>
        </p:nvSpPr>
        <p:spPr>
          <a:xfrm>
            <a:off x="3741813" y="1588358"/>
            <a:ext cx="4480561" cy="3699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1" name="Picture 10">
            <a:extLst>
              <a:ext uri="{FF2B5EF4-FFF2-40B4-BE49-F238E27FC236}">
                <a16:creationId xmlns:a16="http://schemas.microsoft.com/office/drawing/2014/main" id="{990E5C84-B664-804B-6740-1DD9829A39B9}"/>
              </a:ext>
            </a:extLst>
          </p:cNvPr>
          <p:cNvPicPr>
            <a:picLocks noChangeAspect="1"/>
          </p:cNvPicPr>
          <p:nvPr/>
        </p:nvPicPr>
        <p:blipFill>
          <a:blip r:embed="rId7"/>
          <a:stretch>
            <a:fillRect/>
          </a:stretch>
        </p:blipFill>
        <p:spPr>
          <a:xfrm>
            <a:off x="137937" y="2821448"/>
            <a:ext cx="5706005" cy="3519939"/>
          </a:xfrm>
          <a:prstGeom prst="rect">
            <a:avLst/>
          </a:prstGeom>
        </p:spPr>
      </p:pic>
      <p:pic>
        <p:nvPicPr>
          <p:cNvPr id="22" name="Picture 21">
            <a:extLst>
              <a:ext uri="{FF2B5EF4-FFF2-40B4-BE49-F238E27FC236}">
                <a16:creationId xmlns:a16="http://schemas.microsoft.com/office/drawing/2014/main" id="{BC4CE506-FE03-1D6C-B12B-D0E890CB7AC0}"/>
              </a:ext>
            </a:extLst>
          </p:cNvPr>
          <p:cNvPicPr>
            <a:picLocks noChangeAspect="1"/>
          </p:cNvPicPr>
          <p:nvPr/>
        </p:nvPicPr>
        <p:blipFill>
          <a:blip r:embed="rId8"/>
          <a:stretch>
            <a:fillRect/>
          </a:stretch>
        </p:blipFill>
        <p:spPr>
          <a:xfrm>
            <a:off x="5744955" y="2894195"/>
            <a:ext cx="5537628" cy="3416070"/>
          </a:xfrm>
          <a:prstGeom prst="rect">
            <a:avLst/>
          </a:prstGeom>
        </p:spPr>
      </p:pic>
      <p:sp>
        <p:nvSpPr>
          <p:cNvPr id="24" name="Title 1">
            <a:extLst>
              <a:ext uri="{FF2B5EF4-FFF2-40B4-BE49-F238E27FC236}">
                <a16:creationId xmlns:a16="http://schemas.microsoft.com/office/drawing/2014/main" id="{FA48D55F-5F30-4C4D-924B-D6E093D84C40}"/>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Tree>
    <p:extLst>
      <p:ext uri="{BB962C8B-B14F-4D97-AF65-F5344CB8AC3E}">
        <p14:creationId xmlns:p14="http://schemas.microsoft.com/office/powerpoint/2010/main" val="2923544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3741813" y="890678"/>
            <a:ext cx="4480561" cy="1795167"/>
          </a:xfrm>
          <a:prstGeom prst="rect">
            <a:avLst/>
          </a:prstGeom>
        </p:spPr>
      </p:pic>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33759" b="58392"/>
          <a:stretch/>
        </p:blipFill>
        <p:spPr>
          <a:xfrm>
            <a:off x="12437329" y="1198455"/>
            <a:ext cx="6186812" cy="3886122"/>
          </a:xfrm>
        </p:spPr>
      </p:pic>
      <p:sp>
        <p:nvSpPr>
          <p:cNvPr id="13" name="TextBox 12">
            <a:extLst>
              <a:ext uri="{FF2B5EF4-FFF2-40B4-BE49-F238E27FC236}">
                <a16:creationId xmlns:a16="http://schemas.microsoft.com/office/drawing/2014/main" id="{69EC8C23-B724-4C1F-B7C7-2E74104818ED}"/>
              </a:ext>
            </a:extLst>
          </p:cNvPr>
          <p:cNvSpPr txBox="1"/>
          <p:nvPr/>
        </p:nvSpPr>
        <p:spPr>
          <a:xfrm>
            <a:off x="-2622576" y="2040390"/>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13094692" y="689203"/>
            <a:ext cx="2356730"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16108784" y="689204"/>
            <a:ext cx="196011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086969" y="89067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086970" y="271749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13233800" y="1525323"/>
            <a:ext cx="1315081"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13233800" y="3325126"/>
            <a:ext cx="1315081"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16108784" y="1525323"/>
            <a:ext cx="1315081"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16108783" y="3325125"/>
            <a:ext cx="1315081" cy="307777"/>
          </a:xfrm>
          <a:prstGeom prst="rect">
            <a:avLst/>
          </a:prstGeom>
          <a:noFill/>
        </p:spPr>
        <p:txBody>
          <a:bodyPr wrap="square" rtlCol="0">
            <a:spAutoFit/>
          </a:bodyPr>
          <a:lstStyle/>
          <a:p>
            <a:r>
              <a:rPr lang="en-US" sz="1400" b="1" dirty="0"/>
              <a:t>p=0.004</a:t>
            </a:r>
          </a:p>
        </p:txBody>
      </p:sp>
      <p:sp>
        <p:nvSpPr>
          <p:cNvPr id="4" name="Arrow: Right 3">
            <a:extLst>
              <a:ext uri="{FF2B5EF4-FFF2-40B4-BE49-F238E27FC236}">
                <a16:creationId xmlns:a16="http://schemas.microsoft.com/office/drawing/2014/main" id="{5482F895-A186-DBAE-7582-A00CB448D9F8}"/>
              </a:ext>
            </a:extLst>
          </p:cNvPr>
          <p:cNvSpPr/>
          <p:nvPr/>
        </p:nvSpPr>
        <p:spPr>
          <a:xfrm>
            <a:off x="18504719" y="1958300"/>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40290-999F-6B2F-E69C-164D4477681F}"/>
              </a:ext>
            </a:extLst>
          </p:cNvPr>
          <p:cNvSpPr/>
          <p:nvPr/>
        </p:nvSpPr>
        <p:spPr>
          <a:xfrm>
            <a:off x="18504719" y="3632902"/>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48A841-73FE-754C-763F-FD06FF6DF327}"/>
              </a:ext>
            </a:extLst>
          </p:cNvPr>
          <p:cNvSpPr/>
          <p:nvPr/>
        </p:nvSpPr>
        <p:spPr>
          <a:xfrm>
            <a:off x="3741813" y="2011164"/>
            <a:ext cx="4480561"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9" name="Picture 8">
            <a:extLst>
              <a:ext uri="{FF2B5EF4-FFF2-40B4-BE49-F238E27FC236}">
                <a16:creationId xmlns:a16="http://schemas.microsoft.com/office/drawing/2014/main" id="{20AA28BD-981F-C2B2-B1FF-D845A97AA23F}"/>
              </a:ext>
            </a:extLst>
          </p:cNvPr>
          <p:cNvPicPr>
            <a:picLocks noChangeAspect="1"/>
          </p:cNvPicPr>
          <p:nvPr/>
        </p:nvPicPr>
        <p:blipFill>
          <a:blip r:embed="rId5"/>
          <a:stretch>
            <a:fillRect/>
          </a:stretch>
        </p:blipFill>
        <p:spPr>
          <a:xfrm>
            <a:off x="-5671701" y="2262502"/>
            <a:ext cx="5324365" cy="3288352"/>
          </a:xfrm>
          <a:prstGeom prst="rect">
            <a:avLst/>
          </a:prstGeom>
        </p:spPr>
      </p:pic>
      <p:pic>
        <p:nvPicPr>
          <p:cNvPr id="10" name="Picture 9">
            <a:extLst>
              <a:ext uri="{FF2B5EF4-FFF2-40B4-BE49-F238E27FC236}">
                <a16:creationId xmlns:a16="http://schemas.microsoft.com/office/drawing/2014/main" id="{A5F6B5EA-2351-F583-64CF-3B42741741A8}"/>
              </a:ext>
            </a:extLst>
          </p:cNvPr>
          <p:cNvPicPr>
            <a:picLocks noChangeAspect="1"/>
          </p:cNvPicPr>
          <p:nvPr/>
        </p:nvPicPr>
        <p:blipFill>
          <a:blip r:embed="rId6"/>
          <a:stretch>
            <a:fillRect/>
          </a:stretch>
        </p:blipFill>
        <p:spPr>
          <a:xfrm>
            <a:off x="12437329" y="2831137"/>
            <a:ext cx="5324366" cy="3284512"/>
          </a:xfrm>
          <a:prstGeom prst="rect">
            <a:avLst/>
          </a:prstGeom>
        </p:spPr>
      </p:pic>
      <p:pic>
        <p:nvPicPr>
          <p:cNvPr id="23" name="Picture 22">
            <a:extLst>
              <a:ext uri="{FF2B5EF4-FFF2-40B4-BE49-F238E27FC236}">
                <a16:creationId xmlns:a16="http://schemas.microsoft.com/office/drawing/2014/main" id="{EEF045CF-D5C9-0236-BE14-9C601E50BBC4}"/>
              </a:ext>
            </a:extLst>
          </p:cNvPr>
          <p:cNvPicPr>
            <a:picLocks noChangeAspect="1"/>
          </p:cNvPicPr>
          <p:nvPr/>
        </p:nvPicPr>
        <p:blipFill>
          <a:blip r:embed="rId7"/>
          <a:stretch>
            <a:fillRect/>
          </a:stretch>
        </p:blipFill>
        <p:spPr>
          <a:xfrm>
            <a:off x="47450" y="3025276"/>
            <a:ext cx="5844156" cy="3605162"/>
          </a:xfrm>
          <a:prstGeom prst="rect">
            <a:avLst/>
          </a:prstGeom>
        </p:spPr>
      </p:pic>
      <p:pic>
        <p:nvPicPr>
          <p:cNvPr id="24" name="Picture 23">
            <a:extLst>
              <a:ext uri="{FF2B5EF4-FFF2-40B4-BE49-F238E27FC236}">
                <a16:creationId xmlns:a16="http://schemas.microsoft.com/office/drawing/2014/main" id="{B3C77C75-3343-C5FD-7C95-ED517A07C70C}"/>
              </a:ext>
            </a:extLst>
          </p:cNvPr>
          <p:cNvPicPr>
            <a:picLocks noChangeAspect="1"/>
          </p:cNvPicPr>
          <p:nvPr/>
        </p:nvPicPr>
        <p:blipFill>
          <a:blip r:embed="rId8"/>
          <a:stretch>
            <a:fillRect/>
          </a:stretch>
        </p:blipFill>
        <p:spPr>
          <a:xfrm>
            <a:off x="5891606" y="3137611"/>
            <a:ext cx="5324366" cy="3284512"/>
          </a:xfrm>
          <a:prstGeom prst="rect">
            <a:avLst/>
          </a:prstGeom>
        </p:spPr>
      </p:pic>
      <p:sp>
        <p:nvSpPr>
          <p:cNvPr id="26" name="Title 1">
            <a:extLst>
              <a:ext uri="{FF2B5EF4-FFF2-40B4-BE49-F238E27FC236}">
                <a16:creationId xmlns:a16="http://schemas.microsoft.com/office/drawing/2014/main" id="{86793C75-0845-4AA2-880B-311D60B94FAB}"/>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Tree>
    <p:extLst>
      <p:ext uri="{BB962C8B-B14F-4D97-AF65-F5344CB8AC3E}">
        <p14:creationId xmlns:p14="http://schemas.microsoft.com/office/powerpoint/2010/main" val="1603762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142FA3C-3D48-43FF-9D5F-D51DB7E993D8}"/>
              </a:ext>
            </a:extLst>
          </p:cNvPr>
          <p:cNvSpPr txBox="1">
            <a:spLocks/>
          </p:cNvSpPr>
          <p:nvPr/>
        </p:nvSpPr>
        <p:spPr>
          <a:xfrm>
            <a:off x="193092" y="249381"/>
            <a:ext cx="3333879" cy="676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 compared between mixtures and pure conditions</a:t>
            </a:r>
          </a:p>
        </p:txBody>
      </p:sp>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3759" b="58392"/>
          <a:stretch/>
        </p:blipFill>
        <p:spPr>
          <a:xfrm>
            <a:off x="12437329" y="1198455"/>
            <a:ext cx="6186812" cy="3886122"/>
          </a:xfrm>
        </p:spPr>
      </p:pic>
      <p:sp>
        <p:nvSpPr>
          <p:cNvPr id="13" name="TextBox 12">
            <a:extLst>
              <a:ext uri="{FF2B5EF4-FFF2-40B4-BE49-F238E27FC236}">
                <a16:creationId xmlns:a16="http://schemas.microsoft.com/office/drawing/2014/main" id="{69EC8C23-B724-4C1F-B7C7-2E74104818ED}"/>
              </a:ext>
            </a:extLst>
          </p:cNvPr>
          <p:cNvSpPr txBox="1"/>
          <p:nvPr/>
        </p:nvSpPr>
        <p:spPr>
          <a:xfrm>
            <a:off x="-2622576" y="2040390"/>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13094692" y="689203"/>
            <a:ext cx="2356730"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16108784" y="689204"/>
            <a:ext cx="196011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086969" y="89067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086970" y="271749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13233800" y="1525323"/>
            <a:ext cx="1315081"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13233800" y="3325126"/>
            <a:ext cx="1315081"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16108784" y="1525323"/>
            <a:ext cx="1315081"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16108783" y="3325125"/>
            <a:ext cx="1315081" cy="307777"/>
          </a:xfrm>
          <a:prstGeom prst="rect">
            <a:avLst/>
          </a:prstGeom>
          <a:noFill/>
        </p:spPr>
        <p:txBody>
          <a:bodyPr wrap="square" rtlCol="0">
            <a:spAutoFit/>
          </a:bodyPr>
          <a:lstStyle/>
          <a:p>
            <a:r>
              <a:rPr lang="en-US" sz="1400" b="1" dirty="0"/>
              <a:t>p=0.004</a:t>
            </a:r>
          </a:p>
        </p:txBody>
      </p:sp>
      <p:sp>
        <p:nvSpPr>
          <p:cNvPr id="4" name="Arrow: Right 3">
            <a:extLst>
              <a:ext uri="{FF2B5EF4-FFF2-40B4-BE49-F238E27FC236}">
                <a16:creationId xmlns:a16="http://schemas.microsoft.com/office/drawing/2014/main" id="{5482F895-A186-DBAE-7582-A00CB448D9F8}"/>
              </a:ext>
            </a:extLst>
          </p:cNvPr>
          <p:cNvSpPr/>
          <p:nvPr/>
        </p:nvSpPr>
        <p:spPr>
          <a:xfrm>
            <a:off x="18504719" y="1958300"/>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40290-999F-6B2F-E69C-164D4477681F}"/>
              </a:ext>
            </a:extLst>
          </p:cNvPr>
          <p:cNvSpPr/>
          <p:nvPr/>
        </p:nvSpPr>
        <p:spPr>
          <a:xfrm>
            <a:off x="18504719" y="3632902"/>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C348909-90BA-0809-BD21-226FD432DE63}"/>
              </a:ext>
            </a:extLst>
          </p:cNvPr>
          <p:cNvPicPr>
            <a:picLocks noChangeAspect="1"/>
          </p:cNvPicPr>
          <p:nvPr/>
        </p:nvPicPr>
        <p:blipFill>
          <a:blip r:embed="rId4"/>
          <a:stretch>
            <a:fillRect/>
          </a:stretch>
        </p:blipFill>
        <p:spPr>
          <a:xfrm>
            <a:off x="3741813" y="826791"/>
            <a:ext cx="4480561" cy="1795167"/>
          </a:xfrm>
          <a:prstGeom prst="rect">
            <a:avLst/>
          </a:prstGeom>
        </p:spPr>
      </p:pic>
      <p:sp>
        <p:nvSpPr>
          <p:cNvPr id="3" name="Rectangle 2">
            <a:extLst>
              <a:ext uri="{FF2B5EF4-FFF2-40B4-BE49-F238E27FC236}">
                <a16:creationId xmlns:a16="http://schemas.microsoft.com/office/drawing/2014/main" id="{B89385A5-B42A-FCE2-7FB8-FEC36593B7B3}"/>
              </a:ext>
            </a:extLst>
          </p:cNvPr>
          <p:cNvSpPr/>
          <p:nvPr/>
        </p:nvSpPr>
        <p:spPr>
          <a:xfrm>
            <a:off x="3741812" y="2225056"/>
            <a:ext cx="4480561" cy="3699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1" name="Picture 10">
            <a:extLst>
              <a:ext uri="{FF2B5EF4-FFF2-40B4-BE49-F238E27FC236}">
                <a16:creationId xmlns:a16="http://schemas.microsoft.com/office/drawing/2014/main" id="{0DCD355A-4D48-5D97-E5C2-20236C9CACB6}"/>
              </a:ext>
            </a:extLst>
          </p:cNvPr>
          <p:cNvPicPr>
            <a:picLocks noChangeAspect="1"/>
          </p:cNvPicPr>
          <p:nvPr/>
        </p:nvPicPr>
        <p:blipFill rotWithShape="1">
          <a:blip r:embed="rId5"/>
          <a:srcRect t="70640"/>
          <a:stretch/>
        </p:blipFill>
        <p:spPr>
          <a:xfrm>
            <a:off x="1817813" y="3983938"/>
            <a:ext cx="8104160" cy="2072422"/>
          </a:xfrm>
          <a:prstGeom prst="rect">
            <a:avLst/>
          </a:prstGeom>
        </p:spPr>
      </p:pic>
      <p:sp>
        <p:nvSpPr>
          <p:cNvPr id="22" name="TextBox 21">
            <a:extLst>
              <a:ext uri="{FF2B5EF4-FFF2-40B4-BE49-F238E27FC236}">
                <a16:creationId xmlns:a16="http://schemas.microsoft.com/office/drawing/2014/main" id="{CEAF8928-9E5B-6DC8-C58A-6DE9CF56C73A}"/>
              </a:ext>
            </a:extLst>
          </p:cNvPr>
          <p:cNvSpPr txBox="1"/>
          <p:nvPr/>
        </p:nvSpPr>
        <p:spPr>
          <a:xfrm>
            <a:off x="3165891" y="3412800"/>
            <a:ext cx="2312842" cy="646331"/>
          </a:xfrm>
          <a:prstGeom prst="rect">
            <a:avLst/>
          </a:prstGeom>
          <a:noFill/>
        </p:spPr>
        <p:txBody>
          <a:bodyPr wrap="square" rtlCol="0">
            <a:spAutoFit/>
          </a:bodyPr>
          <a:lstStyle/>
          <a:p>
            <a:pPr algn="ctr"/>
            <a:r>
              <a:rPr lang="en-US" dirty="0"/>
              <a:t>Larch-lodgepole pine</a:t>
            </a:r>
          </a:p>
        </p:txBody>
      </p:sp>
      <p:sp>
        <p:nvSpPr>
          <p:cNvPr id="23" name="TextBox 22">
            <a:extLst>
              <a:ext uri="{FF2B5EF4-FFF2-40B4-BE49-F238E27FC236}">
                <a16:creationId xmlns:a16="http://schemas.microsoft.com/office/drawing/2014/main" id="{28FC7E09-F243-013E-C52B-FCCCBE2E6F36}"/>
              </a:ext>
            </a:extLst>
          </p:cNvPr>
          <p:cNvSpPr txBox="1"/>
          <p:nvPr/>
        </p:nvSpPr>
        <p:spPr>
          <a:xfrm>
            <a:off x="7175581" y="3373892"/>
            <a:ext cx="1923608" cy="646331"/>
          </a:xfrm>
          <a:prstGeom prst="rect">
            <a:avLst/>
          </a:prstGeom>
          <a:noFill/>
        </p:spPr>
        <p:txBody>
          <a:bodyPr wrap="square" rtlCol="0">
            <a:spAutoFit/>
          </a:bodyPr>
          <a:lstStyle/>
          <a:p>
            <a:pPr algn="ctr"/>
            <a:r>
              <a:rPr lang="en-US" dirty="0"/>
              <a:t>Larch-Douglas-fir</a:t>
            </a:r>
          </a:p>
        </p:txBody>
      </p:sp>
      <p:pic>
        <p:nvPicPr>
          <p:cNvPr id="24" name="Picture 23">
            <a:extLst>
              <a:ext uri="{FF2B5EF4-FFF2-40B4-BE49-F238E27FC236}">
                <a16:creationId xmlns:a16="http://schemas.microsoft.com/office/drawing/2014/main" id="{A750A2B7-0D0D-3B5F-2B90-6AA14844F3A0}"/>
              </a:ext>
            </a:extLst>
          </p:cNvPr>
          <p:cNvPicPr>
            <a:picLocks noChangeAspect="1"/>
          </p:cNvPicPr>
          <p:nvPr/>
        </p:nvPicPr>
        <p:blipFill rotWithShape="1">
          <a:blip r:embed="rId6"/>
          <a:srcRect l="6219" r="9347"/>
          <a:stretch/>
        </p:blipFill>
        <p:spPr>
          <a:xfrm>
            <a:off x="12854771" y="4557616"/>
            <a:ext cx="2836572" cy="2072423"/>
          </a:xfrm>
          <a:prstGeom prst="rect">
            <a:avLst/>
          </a:prstGeom>
        </p:spPr>
      </p:pic>
    </p:spTree>
    <p:extLst>
      <p:ext uri="{BB962C8B-B14F-4D97-AF65-F5344CB8AC3E}">
        <p14:creationId xmlns:p14="http://schemas.microsoft.com/office/powerpoint/2010/main" val="279206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AB16-5052-BE6A-5B3D-0F6407659B5A}"/>
              </a:ext>
            </a:extLst>
          </p:cNvPr>
          <p:cNvSpPr>
            <a:spLocks noGrp="1"/>
          </p:cNvSpPr>
          <p:nvPr>
            <p:ph type="title"/>
          </p:nvPr>
        </p:nvSpPr>
        <p:spPr>
          <a:xfrm>
            <a:off x="549272" y="387112"/>
            <a:ext cx="7007054" cy="540948"/>
          </a:xfrm>
        </p:spPr>
        <p:txBody>
          <a:bodyPr>
            <a:normAutofit/>
          </a:bodyPr>
          <a:lstStyle/>
          <a:p>
            <a:r>
              <a:rPr lang="en-US" sz="3200" i="1" dirty="0"/>
              <a:t>Larix occidentalis</a:t>
            </a:r>
            <a:r>
              <a:rPr lang="en-US" sz="3200" dirty="0"/>
              <a:t> – Western larch</a:t>
            </a:r>
            <a:endParaRPr lang="en-US" sz="3200" i="1" dirty="0"/>
          </a:p>
        </p:txBody>
      </p:sp>
      <p:pic>
        <p:nvPicPr>
          <p:cNvPr id="11" name="Picture 10" descr="A dirt road through a forest&#10;&#10;Description automatically generated with low confidence">
            <a:extLst>
              <a:ext uri="{FF2B5EF4-FFF2-40B4-BE49-F238E27FC236}">
                <a16:creationId xmlns:a16="http://schemas.microsoft.com/office/drawing/2014/main" id="{5C5EAB6B-8233-2DF6-B496-615B26CE9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072" y="1089213"/>
            <a:ext cx="7416775" cy="4944518"/>
          </a:xfrm>
          <a:prstGeom prst="rect">
            <a:avLst/>
          </a:prstGeom>
        </p:spPr>
      </p:pic>
      <p:pic>
        <p:nvPicPr>
          <p:cNvPr id="13" name="Picture 12" descr="A picture containing outdoor, sky, grass, mountain&#10;&#10;Description automatically generated">
            <a:extLst>
              <a:ext uri="{FF2B5EF4-FFF2-40B4-BE49-F238E27FC236}">
                <a16:creationId xmlns:a16="http://schemas.microsoft.com/office/drawing/2014/main" id="{5FDD0C8F-668C-96AA-05E0-23C3345F6B72}"/>
              </a:ext>
            </a:extLst>
          </p:cNvPr>
          <p:cNvPicPr>
            <a:picLocks noChangeAspect="1"/>
          </p:cNvPicPr>
          <p:nvPr/>
        </p:nvPicPr>
        <p:blipFill rotWithShape="1">
          <a:blip r:embed="rId4">
            <a:extLst>
              <a:ext uri="{28A0092B-C50C-407E-A947-70E740481C1C}">
                <a14:useLocalDpi xmlns:a14="http://schemas.microsoft.com/office/drawing/2010/main" val="0"/>
              </a:ext>
            </a:extLst>
          </a:blip>
          <a:srcRect l="20924" t="29830" r="20997" b="13330"/>
          <a:stretch/>
        </p:blipFill>
        <p:spPr>
          <a:xfrm>
            <a:off x="-5412495" y="2626233"/>
            <a:ext cx="5311740" cy="2924110"/>
          </a:xfrm>
          <a:prstGeom prst="rect">
            <a:avLst/>
          </a:prstGeom>
        </p:spPr>
      </p:pic>
      <p:cxnSp>
        <p:nvCxnSpPr>
          <p:cNvPr id="5" name="Straight Arrow Connector 4">
            <a:extLst>
              <a:ext uri="{FF2B5EF4-FFF2-40B4-BE49-F238E27FC236}">
                <a16:creationId xmlns:a16="http://schemas.microsoft.com/office/drawing/2014/main" id="{5EBF3680-ECB9-41EF-9AF6-1B97AA353FEB}"/>
              </a:ext>
            </a:extLst>
          </p:cNvPr>
          <p:cNvCxnSpPr>
            <a:cxnSpLocks/>
            <a:stCxn id="20" idx="0"/>
          </p:cNvCxnSpPr>
          <p:nvPr/>
        </p:nvCxnSpPr>
        <p:spPr>
          <a:xfrm flipV="1">
            <a:off x="8786233" y="1089212"/>
            <a:ext cx="0" cy="4944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6194911-96A9-C246-8B4C-749A09163E61}"/>
              </a:ext>
            </a:extLst>
          </p:cNvPr>
          <p:cNvSpPr txBox="1"/>
          <p:nvPr/>
        </p:nvSpPr>
        <p:spPr>
          <a:xfrm>
            <a:off x="8159815" y="414044"/>
            <a:ext cx="1353336" cy="646331"/>
          </a:xfrm>
          <a:prstGeom prst="rect">
            <a:avLst/>
          </a:prstGeom>
          <a:noFill/>
        </p:spPr>
        <p:txBody>
          <a:bodyPr wrap="square" rtlCol="0">
            <a:spAutoFit/>
          </a:bodyPr>
          <a:lstStyle/>
          <a:p>
            <a:pPr algn="ctr"/>
            <a:r>
              <a:rPr lang="en-US" dirty="0"/>
              <a:t>Shade intolerant</a:t>
            </a:r>
          </a:p>
        </p:txBody>
      </p:sp>
      <p:sp>
        <p:nvSpPr>
          <p:cNvPr id="7" name="TextBox 6">
            <a:extLst>
              <a:ext uri="{FF2B5EF4-FFF2-40B4-BE49-F238E27FC236}">
                <a16:creationId xmlns:a16="http://schemas.microsoft.com/office/drawing/2014/main" id="{BAB7ECF8-7C60-CA66-D4A2-E72F30FF96B6}"/>
              </a:ext>
            </a:extLst>
          </p:cNvPr>
          <p:cNvSpPr txBox="1"/>
          <p:nvPr/>
        </p:nvSpPr>
        <p:spPr>
          <a:xfrm>
            <a:off x="8811083" y="1212140"/>
            <a:ext cx="1737357" cy="369332"/>
          </a:xfrm>
          <a:prstGeom prst="rect">
            <a:avLst/>
          </a:prstGeom>
          <a:noFill/>
        </p:spPr>
        <p:txBody>
          <a:bodyPr wrap="square" rtlCol="0">
            <a:spAutoFit/>
          </a:bodyPr>
          <a:lstStyle/>
          <a:p>
            <a:r>
              <a:rPr lang="en-US" dirty="0"/>
              <a:t>W. Larch</a:t>
            </a:r>
          </a:p>
        </p:txBody>
      </p:sp>
      <p:sp>
        <p:nvSpPr>
          <p:cNvPr id="8" name="TextBox 7">
            <a:extLst>
              <a:ext uri="{FF2B5EF4-FFF2-40B4-BE49-F238E27FC236}">
                <a16:creationId xmlns:a16="http://schemas.microsoft.com/office/drawing/2014/main" id="{0F5F8CE2-C886-FC45-AF41-38DD5C42FC8D}"/>
              </a:ext>
            </a:extLst>
          </p:cNvPr>
          <p:cNvSpPr txBox="1"/>
          <p:nvPr/>
        </p:nvSpPr>
        <p:spPr>
          <a:xfrm>
            <a:off x="8811083" y="1475145"/>
            <a:ext cx="2000251" cy="369332"/>
          </a:xfrm>
          <a:prstGeom prst="rect">
            <a:avLst/>
          </a:prstGeom>
          <a:noFill/>
        </p:spPr>
        <p:txBody>
          <a:bodyPr wrap="square" rtlCol="0">
            <a:spAutoFit/>
          </a:bodyPr>
          <a:lstStyle/>
          <a:p>
            <a:r>
              <a:rPr lang="en-US" dirty="0"/>
              <a:t>Lodgepole pine</a:t>
            </a:r>
          </a:p>
        </p:txBody>
      </p:sp>
      <p:sp>
        <p:nvSpPr>
          <p:cNvPr id="9" name="TextBox 8">
            <a:extLst>
              <a:ext uri="{FF2B5EF4-FFF2-40B4-BE49-F238E27FC236}">
                <a16:creationId xmlns:a16="http://schemas.microsoft.com/office/drawing/2014/main" id="{CD4961D4-BC57-BB81-FAC9-04C9AC8924DB}"/>
              </a:ext>
            </a:extLst>
          </p:cNvPr>
          <p:cNvSpPr txBox="1"/>
          <p:nvPr/>
        </p:nvSpPr>
        <p:spPr>
          <a:xfrm>
            <a:off x="8846101" y="5382536"/>
            <a:ext cx="2000251" cy="369332"/>
          </a:xfrm>
          <a:prstGeom prst="rect">
            <a:avLst/>
          </a:prstGeom>
          <a:noFill/>
        </p:spPr>
        <p:txBody>
          <a:bodyPr wrap="square" rtlCol="0">
            <a:spAutoFit/>
          </a:bodyPr>
          <a:lstStyle/>
          <a:p>
            <a:r>
              <a:rPr lang="en-US" dirty="0"/>
              <a:t>W. Hemlock</a:t>
            </a:r>
          </a:p>
        </p:txBody>
      </p:sp>
      <p:sp>
        <p:nvSpPr>
          <p:cNvPr id="10" name="TextBox 9">
            <a:extLst>
              <a:ext uri="{FF2B5EF4-FFF2-40B4-BE49-F238E27FC236}">
                <a16:creationId xmlns:a16="http://schemas.microsoft.com/office/drawing/2014/main" id="{A213D518-8BC3-DF21-3E36-DE5544901151}"/>
              </a:ext>
            </a:extLst>
          </p:cNvPr>
          <p:cNvSpPr txBox="1"/>
          <p:nvPr/>
        </p:nvSpPr>
        <p:spPr>
          <a:xfrm>
            <a:off x="8846104" y="5690533"/>
            <a:ext cx="2000251" cy="369332"/>
          </a:xfrm>
          <a:prstGeom prst="rect">
            <a:avLst/>
          </a:prstGeom>
          <a:noFill/>
        </p:spPr>
        <p:txBody>
          <a:bodyPr wrap="square" rtlCol="0">
            <a:spAutoFit/>
          </a:bodyPr>
          <a:lstStyle/>
          <a:p>
            <a:r>
              <a:rPr lang="en-US" dirty="0"/>
              <a:t>Pacific yew</a:t>
            </a:r>
          </a:p>
        </p:txBody>
      </p:sp>
      <p:sp>
        <p:nvSpPr>
          <p:cNvPr id="12" name="TextBox 11">
            <a:extLst>
              <a:ext uri="{FF2B5EF4-FFF2-40B4-BE49-F238E27FC236}">
                <a16:creationId xmlns:a16="http://schemas.microsoft.com/office/drawing/2014/main" id="{018451DD-53AD-0869-BBDE-CEC5C268AF6C}"/>
              </a:ext>
            </a:extLst>
          </p:cNvPr>
          <p:cNvSpPr txBox="1"/>
          <p:nvPr/>
        </p:nvSpPr>
        <p:spPr>
          <a:xfrm>
            <a:off x="8836483" y="4387947"/>
            <a:ext cx="2446823" cy="369332"/>
          </a:xfrm>
          <a:prstGeom prst="rect">
            <a:avLst/>
          </a:prstGeom>
          <a:noFill/>
        </p:spPr>
        <p:txBody>
          <a:bodyPr wrap="square" rtlCol="0">
            <a:spAutoFit/>
          </a:bodyPr>
          <a:lstStyle/>
          <a:p>
            <a:r>
              <a:rPr lang="en-US" dirty="0"/>
              <a:t>Engelmann spruce</a:t>
            </a:r>
          </a:p>
        </p:txBody>
      </p:sp>
      <p:sp>
        <p:nvSpPr>
          <p:cNvPr id="14" name="TextBox 13">
            <a:extLst>
              <a:ext uri="{FF2B5EF4-FFF2-40B4-BE49-F238E27FC236}">
                <a16:creationId xmlns:a16="http://schemas.microsoft.com/office/drawing/2014/main" id="{E23DB4CF-5AB5-DA04-7890-0808F1D0B9FB}"/>
              </a:ext>
            </a:extLst>
          </p:cNvPr>
          <p:cNvSpPr txBox="1"/>
          <p:nvPr/>
        </p:nvSpPr>
        <p:spPr>
          <a:xfrm>
            <a:off x="8836483" y="4087956"/>
            <a:ext cx="2446823" cy="369332"/>
          </a:xfrm>
          <a:prstGeom prst="rect">
            <a:avLst/>
          </a:prstGeom>
          <a:noFill/>
        </p:spPr>
        <p:txBody>
          <a:bodyPr wrap="square" rtlCol="0">
            <a:spAutoFit/>
          </a:bodyPr>
          <a:lstStyle/>
          <a:p>
            <a:r>
              <a:rPr lang="en-US" dirty="0"/>
              <a:t>Subalpine fir</a:t>
            </a:r>
          </a:p>
        </p:txBody>
      </p:sp>
      <p:sp>
        <p:nvSpPr>
          <p:cNvPr id="15" name="TextBox 14">
            <a:extLst>
              <a:ext uri="{FF2B5EF4-FFF2-40B4-BE49-F238E27FC236}">
                <a16:creationId xmlns:a16="http://schemas.microsoft.com/office/drawing/2014/main" id="{A7B8E50D-3FBC-2953-C0E0-F0E69DDC6171}"/>
              </a:ext>
            </a:extLst>
          </p:cNvPr>
          <p:cNvSpPr txBox="1"/>
          <p:nvPr/>
        </p:nvSpPr>
        <p:spPr>
          <a:xfrm>
            <a:off x="8836486" y="3779959"/>
            <a:ext cx="2446823" cy="369332"/>
          </a:xfrm>
          <a:prstGeom prst="rect">
            <a:avLst/>
          </a:prstGeom>
          <a:noFill/>
        </p:spPr>
        <p:txBody>
          <a:bodyPr wrap="square" rtlCol="0">
            <a:spAutoFit/>
          </a:bodyPr>
          <a:lstStyle/>
          <a:p>
            <a:r>
              <a:rPr lang="en-US" dirty="0"/>
              <a:t>Grand fir</a:t>
            </a:r>
          </a:p>
        </p:txBody>
      </p:sp>
      <p:sp>
        <p:nvSpPr>
          <p:cNvPr id="16" name="TextBox 15">
            <a:extLst>
              <a:ext uri="{FF2B5EF4-FFF2-40B4-BE49-F238E27FC236}">
                <a16:creationId xmlns:a16="http://schemas.microsoft.com/office/drawing/2014/main" id="{A4FF614D-8FA6-26D3-99B6-FC9E137A8F36}"/>
              </a:ext>
            </a:extLst>
          </p:cNvPr>
          <p:cNvSpPr txBox="1"/>
          <p:nvPr/>
        </p:nvSpPr>
        <p:spPr>
          <a:xfrm>
            <a:off x="8836483" y="3368658"/>
            <a:ext cx="2446823" cy="369332"/>
          </a:xfrm>
          <a:prstGeom prst="rect">
            <a:avLst/>
          </a:prstGeom>
          <a:noFill/>
        </p:spPr>
        <p:txBody>
          <a:bodyPr wrap="square" rtlCol="0">
            <a:spAutoFit/>
          </a:bodyPr>
          <a:lstStyle/>
          <a:p>
            <a:r>
              <a:rPr lang="en-US" dirty="0"/>
              <a:t>Douglas-fir</a:t>
            </a:r>
          </a:p>
        </p:txBody>
      </p:sp>
      <p:sp>
        <p:nvSpPr>
          <p:cNvPr id="17" name="TextBox 16">
            <a:extLst>
              <a:ext uri="{FF2B5EF4-FFF2-40B4-BE49-F238E27FC236}">
                <a16:creationId xmlns:a16="http://schemas.microsoft.com/office/drawing/2014/main" id="{7CD254B4-785C-681D-8805-6DD2D92C02DE}"/>
              </a:ext>
            </a:extLst>
          </p:cNvPr>
          <p:cNvSpPr txBox="1"/>
          <p:nvPr/>
        </p:nvSpPr>
        <p:spPr>
          <a:xfrm>
            <a:off x="8811083" y="3096579"/>
            <a:ext cx="2000251" cy="369332"/>
          </a:xfrm>
          <a:prstGeom prst="rect">
            <a:avLst/>
          </a:prstGeom>
          <a:noFill/>
        </p:spPr>
        <p:txBody>
          <a:bodyPr wrap="square" rtlCol="0">
            <a:spAutoFit/>
          </a:bodyPr>
          <a:lstStyle/>
          <a:p>
            <a:r>
              <a:rPr lang="en-US" dirty="0"/>
              <a:t>White pine</a:t>
            </a:r>
          </a:p>
        </p:txBody>
      </p:sp>
      <p:sp>
        <p:nvSpPr>
          <p:cNvPr id="18" name="TextBox 17">
            <a:extLst>
              <a:ext uri="{FF2B5EF4-FFF2-40B4-BE49-F238E27FC236}">
                <a16:creationId xmlns:a16="http://schemas.microsoft.com/office/drawing/2014/main" id="{BDCC6794-A038-3AC9-CE60-8A8BC85F903F}"/>
              </a:ext>
            </a:extLst>
          </p:cNvPr>
          <p:cNvSpPr txBox="1"/>
          <p:nvPr/>
        </p:nvSpPr>
        <p:spPr>
          <a:xfrm>
            <a:off x="8836483" y="2325760"/>
            <a:ext cx="2000251" cy="369332"/>
          </a:xfrm>
          <a:prstGeom prst="rect">
            <a:avLst/>
          </a:prstGeom>
          <a:noFill/>
        </p:spPr>
        <p:txBody>
          <a:bodyPr wrap="square" rtlCol="0">
            <a:spAutoFit/>
          </a:bodyPr>
          <a:lstStyle/>
          <a:p>
            <a:r>
              <a:rPr lang="en-US" dirty="0"/>
              <a:t>Ponderosa pine</a:t>
            </a:r>
          </a:p>
        </p:txBody>
      </p:sp>
      <p:sp>
        <p:nvSpPr>
          <p:cNvPr id="19" name="TextBox 18">
            <a:extLst>
              <a:ext uri="{FF2B5EF4-FFF2-40B4-BE49-F238E27FC236}">
                <a16:creationId xmlns:a16="http://schemas.microsoft.com/office/drawing/2014/main" id="{32B19480-CA94-B65F-0EFB-5349A81676CA}"/>
              </a:ext>
            </a:extLst>
          </p:cNvPr>
          <p:cNvSpPr txBox="1"/>
          <p:nvPr/>
        </p:nvSpPr>
        <p:spPr>
          <a:xfrm>
            <a:off x="8846101" y="5038621"/>
            <a:ext cx="2000251" cy="369332"/>
          </a:xfrm>
          <a:prstGeom prst="rect">
            <a:avLst/>
          </a:prstGeom>
          <a:noFill/>
        </p:spPr>
        <p:txBody>
          <a:bodyPr wrap="square" rtlCol="0">
            <a:spAutoFit/>
          </a:bodyPr>
          <a:lstStyle/>
          <a:p>
            <a:r>
              <a:rPr lang="en-US" dirty="0"/>
              <a:t>W. Redcedar</a:t>
            </a:r>
          </a:p>
        </p:txBody>
      </p:sp>
      <p:sp>
        <p:nvSpPr>
          <p:cNvPr id="20" name="TextBox 19">
            <a:extLst>
              <a:ext uri="{FF2B5EF4-FFF2-40B4-BE49-F238E27FC236}">
                <a16:creationId xmlns:a16="http://schemas.microsoft.com/office/drawing/2014/main" id="{8CD87D6A-A47F-4B91-8529-78EF2E5866EF}"/>
              </a:ext>
            </a:extLst>
          </p:cNvPr>
          <p:cNvSpPr txBox="1"/>
          <p:nvPr/>
        </p:nvSpPr>
        <p:spPr>
          <a:xfrm>
            <a:off x="8232993" y="6033730"/>
            <a:ext cx="1106479" cy="646331"/>
          </a:xfrm>
          <a:prstGeom prst="rect">
            <a:avLst/>
          </a:prstGeom>
          <a:noFill/>
        </p:spPr>
        <p:txBody>
          <a:bodyPr wrap="square" rtlCol="0">
            <a:spAutoFit/>
          </a:bodyPr>
          <a:lstStyle/>
          <a:p>
            <a:pPr algn="ctr"/>
            <a:r>
              <a:rPr lang="en-US" dirty="0"/>
              <a:t>Shade tolerant</a:t>
            </a:r>
          </a:p>
        </p:txBody>
      </p:sp>
    </p:spTree>
    <p:extLst>
      <p:ext uri="{BB962C8B-B14F-4D97-AF65-F5344CB8AC3E}">
        <p14:creationId xmlns:p14="http://schemas.microsoft.com/office/powerpoint/2010/main" val="1306702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4757850" y="2638293"/>
            <a:ext cx="4480561" cy="1795167"/>
          </a:xfrm>
          <a:prstGeom prst="rect">
            <a:avLst/>
          </a:prstGeom>
        </p:spPr>
      </p:pic>
      <p:sp>
        <p:nvSpPr>
          <p:cNvPr id="7" name="Title 1">
            <a:extLst>
              <a:ext uri="{FF2B5EF4-FFF2-40B4-BE49-F238E27FC236}">
                <a16:creationId xmlns:a16="http://schemas.microsoft.com/office/drawing/2014/main" id="{6142FA3C-3D48-43FF-9D5F-D51DB7E993D8}"/>
              </a:ext>
            </a:extLst>
          </p:cNvPr>
          <p:cNvSpPr txBox="1">
            <a:spLocks/>
          </p:cNvSpPr>
          <p:nvPr/>
        </p:nvSpPr>
        <p:spPr>
          <a:xfrm>
            <a:off x="193092" y="249381"/>
            <a:ext cx="3333879" cy="676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 compared between mixtures and pure conditions</a:t>
            </a:r>
          </a:p>
        </p:txBody>
      </p:sp>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33590" t="42085"/>
          <a:stretch/>
        </p:blipFill>
        <p:spPr>
          <a:xfrm>
            <a:off x="756400" y="1752719"/>
            <a:ext cx="5339600" cy="4656525"/>
          </a:xfrm>
        </p:spPr>
      </p:pic>
      <p:sp>
        <p:nvSpPr>
          <p:cNvPr id="6" name="TextBox 5">
            <a:extLst>
              <a:ext uri="{FF2B5EF4-FFF2-40B4-BE49-F238E27FC236}">
                <a16:creationId xmlns:a16="http://schemas.microsoft.com/office/drawing/2014/main" id="{3FD5F551-D37E-4437-B066-177D61275B8C}"/>
              </a:ext>
            </a:extLst>
          </p:cNvPr>
          <p:cNvSpPr txBox="1"/>
          <p:nvPr/>
        </p:nvSpPr>
        <p:spPr>
          <a:xfrm>
            <a:off x="-2483245" y="1106388"/>
            <a:ext cx="2149434" cy="369332"/>
          </a:xfrm>
          <a:prstGeom prst="rect">
            <a:avLst/>
          </a:prstGeom>
          <a:noFill/>
        </p:spPr>
        <p:txBody>
          <a:bodyPr wrap="square" rtlCol="0">
            <a:spAutoFit/>
          </a:bodyPr>
          <a:lstStyle/>
          <a:p>
            <a:pPr algn="ctr"/>
            <a:r>
              <a:rPr lang="en-US" dirty="0"/>
              <a:t>Pure larch</a:t>
            </a:r>
          </a:p>
        </p:txBody>
      </p:sp>
      <p:sp>
        <p:nvSpPr>
          <p:cNvPr id="9" name="TextBox 8">
            <a:extLst>
              <a:ext uri="{FF2B5EF4-FFF2-40B4-BE49-F238E27FC236}">
                <a16:creationId xmlns:a16="http://schemas.microsoft.com/office/drawing/2014/main" id="{5E550F77-792E-434C-8395-B405D1F1C553}"/>
              </a:ext>
            </a:extLst>
          </p:cNvPr>
          <p:cNvSpPr txBox="1"/>
          <p:nvPr/>
        </p:nvSpPr>
        <p:spPr>
          <a:xfrm>
            <a:off x="1276275" y="1106388"/>
            <a:ext cx="2149434" cy="646331"/>
          </a:xfrm>
          <a:prstGeom prst="rect">
            <a:avLst/>
          </a:prstGeom>
          <a:noFill/>
        </p:spPr>
        <p:txBody>
          <a:bodyPr wrap="square" rtlCol="0">
            <a:spAutoFit/>
          </a:bodyPr>
          <a:lstStyle/>
          <a:p>
            <a:pPr algn="ctr"/>
            <a:r>
              <a:rPr lang="en-US" dirty="0"/>
              <a:t>Larch-lodgepole pine</a:t>
            </a:r>
          </a:p>
        </p:txBody>
      </p:sp>
      <p:sp>
        <p:nvSpPr>
          <p:cNvPr id="10" name="TextBox 9">
            <a:extLst>
              <a:ext uri="{FF2B5EF4-FFF2-40B4-BE49-F238E27FC236}">
                <a16:creationId xmlns:a16="http://schemas.microsoft.com/office/drawing/2014/main" id="{AF0ABA6B-1F10-46FD-AA6D-7D6A92A224B2}"/>
              </a:ext>
            </a:extLst>
          </p:cNvPr>
          <p:cNvSpPr txBox="1"/>
          <p:nvPr/>
        </p:nvSpPr>
        <p:spPr>
          <a:xfrm>
            <a:off x="3867004" y="1107085"/>
            <a:ext cx="1787701" cy="646331"/>
          </a:xfrm>
          <a:prstGeom prst="rect">
            <a:avLst/>
          </a:prstGeom>
          <a:noFill/>
        </p:spPr>
        <p:txBody>
          <a:bodyPr wrap="square" rtlCol="0">
            <a:spAutoFit/>
          </a:bodyPr>
          <a:lstStyle/>
          <a:p>
            <a:pPr algn="ctr"/>
            <a:r>
              <a:rPr lang="en-US" dirty="0"/>
              <a:t>Larch-Douglas-fir</a:t>
            </a:r>
          </a:p>
        </p:txBody>
      </p:sp>
      <p:sp>
        <p:nvSpPr>
          <p:cNvPr id="11" name="TextBox 10">
            <a:extLst>
              <a:ext uri="{FF2B5EF4-FFF2-40B4-BE49-F238E27FC236}">
                <a16:creationId xmlns:a16="http://schemas.microsoft.com/office/drawing/2014/main" id="{6A3A54C9-4C14-4FB1-B032-B9FE8E94E3A9}"/>
              </a:ext>
            </a:extLst>
          </p:cNvPr>
          <p:cNvSpPr txBox="1"/>
          <p:nvPr/>
        </p:nvSpPr>
        <p:spPr>
          <a:xfrm>
            <a:off x="-2141305" y="1668407"/>
            <a:ext cx="1199407" cy="307777"/>
          </a:xfrm>
          <a:prstGeom prst="rect">
            <a:avLst/>
          </a:prstGeom>
          <a:noFill/>
        </p:spPr>
        <p:txBody>
          <a:bodyPr wrap="square" rtlCol="0">
            <a:spAutoFit/>
          </a:bodyPr>
          <a:lstStyle/>
          <a:p>
            <a:r>
              <a:rPr lang="en-US" sz="1400" b="1" dirty="0"/>
              <a:t>p&lt;0.001</a:t>
            </a:r>
          </a:p>
        </p:txBody>
      </p:sp>
      <p:sp>
        <p:nvSpPr>
          <p:cNvPr id="13" name="TextBox 12">
            <a:extLst>
              <a:ext uri="{FF2B5EF4-FFF2-40B4-BE49-F238E27FC236}">
                <a16:creationId xmlns:a16="http://schemas.microsoft.com/office/drawing/2014/main" id="{F37B16BD-1A3C-4AEE-ADDC-CAE193AD2B3A}"/>
              </a:ext>
            </a:extLst>
          </p:cNvPr>
          <p:cNvSpPr txBox="1"/>
          <p:nvPr/>
        </p:nvSpPr>
        <p:spPr>
          <a:xfrm>
            <a:off x="-2141305" y="3325564"/>
            <a:ext cx="1199407" cy="307777"/>
          </a:xfrm>
          <a:prstGeom prst="rect">
            <a:avLst/>
          </a:prstGeom>
          <a:noFill/>
        </p:spPr>
        <p:txBody>
          <a:bodyPr wrap="square" rtlCol="0">
            <a:spAutoFit/>
          </a:bodyPr>
          <a:lstStyle/>
          <a:p>
            <a:r>
              <a:rPr lang="en-US" sz="1400" b="1" dirty="0"/>
              <a:t>p&lt;0.001</a:t>
            </a:r>
          </a:p>
        </p:txBody>
      </p:sp>
      <p:sp>
        <p:nvSpPr>
          <p:cNvPr id="14" name="TextBox 13">
            <a:extLst>
              <a:ext uri="{FF2B5EF4-FFF2-40B4-BE49-F238E27FC236}">
                <a16:creationId xmlns:a16="http://schemas.microsoft.com/office/drawing/2014/main" id="{B0D251D4-D2CE-4099-AEF7-213F2826214B}"/>
              </a:ext>
            </a:extLst>
          </p:cNvPr>
          <p:cNvSpPr txBox="1"/>
          <p:nvPr/>
        </p:nvSpPr>
        <p:spPr>
          <a:xfrm>
            <a:off x="1485729" y="1798575"/>
            <a:ext cx="1199407" cy="307777"/>
          </a:xfrm>
          <a:prstGeom prst="rect">
            <a:avLst/>
          </a:prstGeom>
          <a:noFill/>
        </p:spPr>
        <p:txBody>
          <a:bodyPr wrap="square" rtlCol="0">
            <a:spAutoFit/>
          </a:bodyPr>
          <a:lstStyle/>
          <a:p>
            <a:r>
              <a:rPr lang="en-US" sz="1400" b="1" dirty="0"/>
              <a:t>p&lt;0.001</a:t>
            </a:r>
          </a:p>
        </p:txBody>
      </p:sp>
      <p:sp>
        <p:nvSpPr>
          <p:cNvPr id="15" name="TextBox 14">
            <a:extLst>
              <a:ext uri="{FF2B5EF4-FFF2-40B4-BE49-F238E27FC236}">
                <a16:creationId xmlns:a16="http://schemas.microsoft.com/office/drawing/2014/main" id="{5A5B85C6-5F48-4A9B-9243-AE7FA6CF2EA5}"/>
              </a:ext>
            </a:extLst>
          </p:cNvPr>
          <p:cNvSpPr txBox="1"/>
          <p:nvPr/>
        </p:nvSpPr>
        <p:spPr>
          <a:xfrm>
            <a:off x="1487651" y="3455922"/>
            <a:ext cx="1199407" cy="307777"/>
          </a:xfrm>
          <a:prstGeom prst="rect">
            <a:avLst/>
          </a:prstGeom>
          <a:noFill/>
        </p:spPr>
        <p:txBody>
          <a:bodyPr wrap="square" rtlCol="0">
            <a:spAutoFit/>
          </a:bodyPr>
          <a:lstStyle/>
          <a:p>
            <a:r>
              <a:rPr lang="en-US" sz="1400" b="1" dirty="0"/>
              <a:t>p&lt;0.001</a:t>
            </a:r>
          </a:p>
        </p:txBody>
      </p:sp>
      <p:sp>
        <p:nvSpPr>
          <p:cNvPr id="16" name="TextBox 15">
            <a:extLst>
              <a:ext uri="{FF2B5EF4-FFF2-40B4-BE49-F238E27FC236}">
                <a16:creationId xmlns:a16="http://schemas.microsoft.com/office/drawing/2014/main" id="{36652E67-2F49-42B4-9E55-7BD3EF15A092}"/>
              </a:ext>
            </a:extLst>
          </p:cNvPr>
          <p:cNvSpPr txBox="1"/>
          <p:nvPr/>
        </p:nvSpPr>
        <p:spPr>
          <a:xfrm>
            <a:off x="3867004" y="1798575"/>
            <a:ext cx="1199407" cy="307777"/>
          </a:xfrm>
          <a:prstGeom prst="rect">
            <a:avLst/>
          </a:prstGeom>
          <a:noFill/>
        </p:spPr>
        <p:txBody>
          <a:bodyPr wrap="square" rtlCol="0">
            <a:spAutoFit/>
          </a:bodyPr>
          <a:lstStyle/>
          <a:p>
            <a:r>
              <a:rPr lang="en-US" sz="1400" dirty="0"/>
              <a:t>p=0.122</a:t>
            </a:r>
          </a:p>
        </p:txBody>
      </p:sp>
      <p:sp>
        <p:nvSpPr>
          <p:cNvPr id="17" name="TextBox 16">
            <a:extLst>
              <a:ext uri="{FF2B5EF4-FFF2-40B4-BE49-F238E27FC236}">
                <a16:creationId xmlns:a16="http://schemas.microsoft.com/office/drawing/2014/main" id="{7EE3E4ED-4E87-4913-9720-1EF9A8504FA3}"/>
              </a:ext>
            </a:extLst>
          </p:cNvPr>
          <p:cNvSpPr txBox="1"/>
          <p:nvPr/>
        </p:nvSpPr>
        <p:spPr>
          <a:xfrm>
            <a:off x="3903998" y="3461843"/>
            <a:ext cx="1199407" cy="307777"/>
          </a:xfrm>
          <a:prstGeom prst="rect">
            <a:avLst/>
          </a:prstGeom>
          <a:noFill/>
        </p:spPr>
        <p:txBody>
          <a:bodyPr wrap="square" rtlCol="0">
            <a:spAutoFit/>
          </a:bodyPr>
          <a:lstStyle/>
          <a:p>
            <a:r>
              <a:rPr lang="en-US" sz="1400" b="1" dirty="0"/>
              <a:t>p=0.001</a:t>
            </a:r>
          </a:p>
        </p:txBody>
      </p:sp>
      <p:sp>
        <p:nvSpPr>
          <p:cNvPr id="24" name="TextBox 23">
            <a:extLst>
              <a:ext uri="{FF2B5EF4-FFF2-40B4-BE49-F238E27FC236}">
                <a16:creationId xmlns:a16="http://schemas.microsoft.com/office/drawing/2014/main" id="{C9056D8F-5F4D-4B47-B616-48FA230EE5B1}"/>
              </a:ext>
            </a:extLst>
          </p:cNvPr>
          <p:cNvSpPr txBox="1"/>
          <p:nvPr/>
        </p:nvSpPr>
        <p:spPr>
          <a:xfrm>
            <a:off x="-1666613" y="5572575"/>
            <a:ext cx="1199407" cy="307777"/>
          </a:xfrm>
          <a:prstGeom prst="rect">
            <a:avLst/>
          </a:prstGeom>
          <a:noFill/>
        </p:spPr>
        <p:txBody>
          <a:bodyPr wrap="square" rtlCol="0">
            <a:spAutoFit/>
          </a:bodyPr>
          <a:lstStyle/>
          <a:p>
            <a:r>
              <a:rPr lang="en-US" sz="1400" b="1" dirty="0"/>
              <a:t>p&lt;0.001</a:t>
            </a:r>
          </a:p>
        </p:txBody>
      </p:sp>
      <p:sp>
        <p:nvSpPr>
          <p:cNvPr id="25" name="TextBox 24">
            <a:extLst>
              <a:ext uri="{FF2B5EF4-FFF2-40B4-BE49-F238E27FC236}">
                <a16:creationId xmlns:a16="http://schemas.microsoft.com/office/drawing/2014/main" id="{665C90AD-D310-4714-80AD-0E15E0113E02}"/>
              </a:ext>
            </a:extLst>
          </p:cNvPr>
          <p:cNvSpPr txBox="1"/>
          <p:nvPr/>
        </p:nvSpPr>
        <p:spPr>
          <a:xfrm>
            <a:off x="1881916" y="5705569"/>
            <a:ext cx="1199407" cy="307777"/>
          </a:xfrm>
          <a:prstGeom prst="rect">
            <a:avLst/>
          </a:prstGeom>
          <a:noFill/>
        </p:spPr>
        <p:txBody>
          <a:bodyPr wrap="square" rtlCol="0">
            <a:spAutoFit/>
          </a:bodyPr>
          <a:lstStyle/>
          <a:p>
            <a:r>
              <a:rPr lang="en-US" sz="1400" b="1" dirty="0"/>
              <a:t>p=0.014</a:t>
            </a:r>
          </a:p>
        </p:txBody>
      </p:sp>
      <p:sp>
        <p:nvSpPr>
          <p:cNvPr id="26" name="TextBox 25">
            <a:extLst>
              <a:ext uri="{FF2B5EF4-FFF2-40B4-BE49-F238E27FC236}">
                <a16:creationId xmlns:a16="http://schemas.microsoft.com/office/drawing/2014/main" id="{02633C88-9980-401A-9ACD-29556CA6D739}"/>
              </a:ext>
            </a:extLst>
          </p:cNvPr>
          <p:cNvSpPr txBox="1"/>
          <p:nvPr/>
        </p:nvSpPr>
        <p:spPr>
          <a:xfrm>
            <a:off x="4296891" y="5702743"/>
            <a:ext cx="1199407" cy="307777"/>
          </a:xfrm>
          <a:prstGeom prst="rect">
            <a:avLst/>
          </a:prstGeom>
          <a:noFill/>
        </p:spPr>
        <p:txBody>
          <a:bodyPr wrap="square" rtlCol="0">
            <a:spAutoFit/>
          </a:bodyPr>
          <a:lstStyle/>
          <a:p>
            <a:r>
              <a:rPr lang="en-US" sz="1400" b="1" dirty="0"/>
              <a:t>p&lt;0.001</a:t>
            </a:r>
          </a:p>
        </p:txBody>
      </p:sp>
      <p:pic>
        <p:nvPicPr>
          <p:cNvPr id="2" name="Picture 1">
            <a:extLst>
              <a:ext uri="{FF2B5EF4-FFF2-40B4-BE49-F238E27FC236}">
                <a16:creationId xmlns:a16="http://schemas.microsoft.com/office/drawing/2014/main" id="{8160A203-F81B-D6D2-36D0-9F1CF8A24CDF}"/>
              </a:ext>
            </a:extLst>
          </p:cNvPr>
          <p:cNvPicPr>
            <a:picLocks noChangeAspect="1"/>
          </p:cNvPicPr>
          <p:nvPr/>
        </p:nvPicPr>
        <p:blipFill>
          <a:blip r:embed="rId5"/>
          <a:stretch>
            <a:fillRect/>
          </a:stretch>
        </p:blipFill>
        <p:spPr>
          <a:xfrm>
            <a:off x="-4137238" y="4482004"/>
            <a:ext cx="3607580" cy="2228058"/>
          </a:xfrm>
          <a:prstGeom prst="rect">
            <a:avLst/>
          </a:prstGeom>
        </p:spPr>
      </p:pic>
      <p:pic>
        <p:nvPicPr>
          <p:cNvPr id="3" name="Picture 2">
            <a:extLst>
              <a:ext uri="{FF2B5EF4-FFF2-40B4-BE49-F238E27FC236}">
                <a16:creationId xmlns:a16="http://schemas.microsoft.com/office/drawing/2014/main" id="{801A5384-3913-C0C9-11EB-86B900691824}"/>
              </a:ext>
            </a:extLst>
          </p:cNvPr>
          <p:cNvPicPr>
            <a:picLocks noChangeAspect="1"/>
          </p:cNvPicPr>
          <p:nvPr/>
        </p:nvPicPr>
        <p:blipFill>
          <a:blip r:embed="rId6"/>
          <a:stretch>
            <a:fillRect/>
          </a:stretch>
        </p:blipFill>
        <p:spPr>
          <a:xfrm>
            <a:off x="7024089" y="1106388"/>
            <a:ext cx="3607580" cy="2228058"/>
          </a:xfrm>
          <a:prstGeom prst="rect">
            <a:avLst/>
          </a:prstGeom>
        </p:spPr>
      </p:pic>
      <p:sp>
        <p:nvSpPr>
          <p:cNvPr id="4" name="Arrow: Right 3">
            <a:extLst>
              <a:ext uri="{FF2B5EF4-FFF2-40B4-BE49-F238E27FC236}">
                <a16:creationId xmlns:a16="http://schemas.microsoft.com/office/drawing/2014/main" id="{055A914A-606C-029A-895A-1335AE202703}"/>
              </a:ext>
            </a:extLst>
          </p:cNvPr>
          <p:cNvSpPr/>
          <p:nvPr/>
        </p:nvSpPr>
        <p:spPr>
          <a:xfrm>
            <a:off x="5930977" y="2168393"/>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FFB76A2-888A-EB4F-7AC8-751EE78E9B0B}"/>
              </a:ext>
            </a:extLst>
          </p:cNvPr>
          <p:cNvSpPr/>
          <p:nvPr/>
        </p:nvSpPr>
        <p:spPr>
          <a:xfrm>
            <a:off x="5930977" y="3842995"/>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5DE6E79-13DC-B681-1DEF-A56FD2F7CDD5}"/>
              </a:ext>
            </a:extLst>
          </p:cNvPr>
          <p:cNvPicPr>
            <a:picLocks noChangeAspect="1"/>
          </p:cNvPicPr>
          <p:nvPr/>
        </p:nvPicPr>
        <p:blipFill>
          <a:blip r:embed="rId7"/>
          <a:stretch>
            <a:fillRect/>
          </a:stretch>
        </p:blipFill>
        <p:spPr>
          <a:xfrm>
            <a:off x="7019870" y="3455922"/>
            <a:ext cx="3611799" cy="2228058"/>
          </a:xfrm>
          <a:prstGeom prst="rect">
            <a:avLst/>
          </a:prstGeom>
        </p:spPr>
      </p:pic>
    </p:spTree>
    <p:extLst>
      <p:ext uri="{BB962C8B-B14F-4D97-AF65-F5344CB8AC3E}">
        <p14:creationId xmlns:p14="http://schemas.microsoft.com/office/powerpoint/2010/main" val="2546064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D2D3-278C-4BB2-A02C-93FD23C95891}"/>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3C146F09-3656-41A5-9E22-F0AB075DC88E}"/>
              </a:ext>
            </a:extLst>
          </p:cNvPr>
          <p:cNvPicPr>
            <a:picLocks noGrp="1" noChangeAspect="1"/>
          </p:cNvPicPr>
          <p:nvPr>
            <p:ph sz="half" idx="1"/>
          </p:nvPr>
        </p:nvPicPr>
        <p:blipFill>
          <a:blip r:embed="rId3"/>
          <a:stretch>
            <a:fillRect/>
          </a:stretch>
        </p:blipFill>
        <p:spPr>
          <a:xfrm>
            <a:off x="3423373" y="3123548"/>
            <a:ext cx="2852698" cy="1761839"/>
          </a:xfrm>
          <a:prstGeom prst="rect">
            <a:avLst/>
          </a:prstGeom>
        </p:spPr>
      </p:pic>
      <p:pic>
        <p:nvPicPr>
          <p:cNvPr id="5" name="Picture 4">
            <a:extLst>
              <a:ext uri="{FF2B5EF4-FFF2-40B4-BE49-F238E27FC236}">
                <a16:creationId xmlns:a16="http://schemas.microsoft.com/office/drawing/2014/main" id="{D2E4C49C-FFFF-414F-9853-2825A00E6089}"/>
              </a:ext>
            </a:extLst>
          </p:cNvPr>
          <p:cNvPicPr>
            <a:picLocks noChangeAspect="1"/>
          </p:cNvPicPr>
          <p:nvPr/>
        </p:nvPicPr>
        <p:blipFill>
          <a:blip r:embed="rId4"/>
          <a:stretch>
            <a:fillRect/>
          </a:stretch>
        </p:blipFill>
        <p:spPr>
          <a:xfrm>
            <a:off x="570677" y="2221053"/>
            <a:ext cx="2852696" cy="1761838"/>
          </a:xfrm>
          <a:prstGeom prst="rect">
            <a:avLst/>
          </a:prstGeom>
        </p:spPr>
      </p:pic>
      <p:pic>
        <p:nvPicPr>
          <p:cNvPr id="7" name="Picture 6">
            <a:extLst>
              <a:ext uri="{FF2B5EF4-FFF2-40B4-BE49-F238E27FC236}">
                <a16:creationId xmlns:a16="http://schemas.microsoft.com/office/drawing/2014/main" id="{C4509758-72F0-4311-83D1-0B24E0362F99}"/>
              </a:ext>
            </a:extLst>
          </p:cNvPr>
          <p:cNvPicPr>
            <a:picLocks noChangeAspect="1"/>
          </p:cNvPicPr>
          <p:nvPr/>
        </p:nvPicPr>
        <p:blipFill>
          <a:blip r:embed="rId5"/>
          <a:stretch>
            <a:fillRect/>
          </a:stretch>
        </p:blipFill>
        <p:spPr>
          <a:xfrm>
            <a:off x="6501101" y="3123547"/>
            <a:ext cx="2852697" cy="1761839"/>
          </a:xfrm>
          <a:prstGeom prst="rect">
            <a:avLst/>
          </a:prstGeom>
        </p:spPr>
      </p:pic>
      <p:pic>
        <p:nvPicPr>
          <p:cNvPr id="8" name="Picture 7">
            <a:extLst>
              <a:ext uri="{FF2B5EF4-FFF2-40B4-BE49-F238E27FC236}">
                <a16:creationId xmlns:a16="http://schemas.microsoft.com/office/drawing/2014/main" id="{C49EDC08-1CB4-490A-AECC-5E5E5E12074B}"/>
              </a:ext>
            </a:extLst>
          </p:cNvPr>
          <p:cNvPicPr>
            <a:picLocks noChangeAspect="1"/>
          </p:cNvPicPr>
          <p:nvPr/>
        </p:nvPicPr>
        <p:blipFill>
          <a:blip r:embed="rId6"/>
          <a:stretch>
            <a:fillRect/>
          </a:stretch>
        </p:blipFill>
        <p:spPr>
          <a:xfrm>
            <a:off x="3423373" y="4885386"/>
            <a:ext cx="2852698" cy="1761839"/>
          </a:xfrm>
          <a:prstGeom prst="rect">
            <a:avLst/>
          </a:prstGeom>
        </p:spPr>
      </p:pic>
      <p:pic>
        <p:nvPicPr>
          <p:cNvPr id="9" name="Picture 8">
            <a:extLst>
              <a:ext uri="{FF2B5EF4-FFF2-40B4-BE49-F238E27FC236}">
                <a16:creationId xmlns:a16="http://schemas.microsoft.com/office/drawing/2014/main" id="{D6D95D8A-0C06-4CCE-8FBB-E03E8CE80FC9}"/>
              </a:ext>
            </a:extLst>
          </p:cNvPr>
          <p:cNvPicPr>
            <a:picLocks noChangeAspect="1"/>
          </p:cNvPicPr>
          <p:nvPr/>
        </p:nvPicPr>
        <p:blipFill>
          <a:blip r:embed="rId7"/>
          <a:stretch>
            <a:fillRect/>
          </a:stretch>
        </p:blipFill>
        <p:spPr>
          <a:xfrm>
            <a:off x="1001084" y="4214852"/>
            <a:ext cx="2852701" cy="1761841"/>
          </a:xfrm>
          <a:prstGeom prst="rect">
            <a:avLst/>
          </a:prstGeom>
        </p:spPr>
      </p:pic>
      <p:pic>
        <p:nvPicPr>
          <p:cNvPr id="10" name="Picture 9">
            <a:extLst>
              <a:ext uri="{FF2B5EF4-FFF2-40B4-BE49-F238E27FC236}">
                <a16:creationId xmlns:a16="http://schemas.microsoft.com/office/drawing/2014/main" id="{BD58B0C3-C5DD-4694-9D38-D1ABE107A652}"/>
              </a:ext>
            </a:extLst>
          </p:cNvPr>
          <p:cNvPicPr>
            <a:picLocks noChangeAspect="1"/>
          </p:cNvPicPr>
          <p:nvPr/>
        </p:nvPicPr>
        <p:blipFill>
          <a:blip r:embed="rId8"/>
          <a:stretch>
            <a:fillRect/>
          </a:stretch>
        </p:blipFill>
        <p:spPr>
          <a:xfrm>
            <a:off x="5701368" y="4885385"/>
            <a:ext cx="2852701" cy="1761841"/>
          </a:xfrm>
          <a:prstGeom prst="rect">
            <a:avLst/>
          </a:prstGeom>
        </p:spPr>
      </p:pic>
    </p:spTree>
    <p:extLst>
      <p:ext uri="{BB962C8B-B14F-4D97-AF65-F5344CB8AC3E}">
        <p14:creationId xmlns:p14="http://schemas.microsoft.com/office/powerpoint/2010/main" val="617125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6D41CA0-BD39-DDF5-E4DE-772451EE55C2}"/>
              </a:ext>
            </a:extLst>
          </p:cNvPr>
          <p:cNvSpPr>
            <a:spLocks noGrp="1"/>
          </p:cNvSpPr>
          <p:nvPr>
            <p:ph sz="half" idx="2"/>
          </p:nvPr>
        </p:nvSpPr>
        <p:spPr>
          <a:xfrm>
            <a:off x="1324154" y="1838086"/>
            <a:ext cx="4480560" cy="4351337"/>
          </a:xfrm>
        </p:spPr>
        <p:txBody>
          <a:bodyPr/>
          <a:lstStyle/>
          <a:p>
            <a:endParaRPr lang="en-US" dirty="0"/>
          </a:p>
        </p:txBody>
      </p:sp>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1286690" y="3006429"/>
            <a:ext cx="4480561" cy="1795167"/>
          </a:xfrm>
          <a:prstGeom prst="rect">
            <a:avLst/>
          </a:prstGeom>
        </p:spPr>
      </p:pic>
      <p:sp>
        <p:nvSpPr>
          <p:cNvPr id="7" name="Title 1">
            <a:extLst>
              <a:ext uri="{FF2B5EF4-FFF2-40B4-BE49-F238E27FC236}">
                <a16:creationId xmlns:a16="http://schemas.microsoft.com/office/drawing/2014/main" id="{6142FA3C-3D48-43FF-9D5F-D51DB7E993D8}"/>
              </a:ext>
            </a:extLst>
          </p:cNvPr>
          <p:cNvSpPr txBox="1">
            <a:spLocks/>
          </p:cNvSpPr>
          <p:nvPr/>
        </p:nvSpPr>
        <p:spPr>
          <a:xfrm>
            <a:off x="193092" y="249381"/>
            <a:ext cx="3333879" cy="676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 compared between mixtures and pure conditions</a:t>
            </a:r>
          </a:p>
        </p:txBody>
      </p:sp>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387288" y="1728343"/>
            <a:ext cx="4351338" cy="4351338"/>
          </a:xfrm>
        </p:spPr>
      </p:pic>
    </p:spTree>
    <p:extLst>
      <p:ext uri="{BB962C8B-B14F-4D97-AF65-F5344CB8AC3E}">
        <p14:creationId xmlns:p14="http://schemas.microsoft.com/office/powerpoint/2010/main" val="1094209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4"/>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5"/>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6"/>
          <a:stretch>
            <a:fillRect/>
          </a:stretch>
        </p:blipFill>
        <p:spPr>
          <a:xfrm>
            <a:off x="15311392" y="-135742"/>
            <a:ext cx="3016815" cy="1861022"/>
          </a:xfrm>
          <a:prstGeom prst="rect">
            <a:avLst/>
          </a:prstGeom>
        </p:spPr>
      </p:pic>
      <p:pic>
        <p:nvPicPr>
          <p:cNvPr id="19" name="Picture 18">
            <a:extLst>
              <a:ext uri="{FF2B5EF4-FFF2-40B4-BE49-F238E27FC236}">
                <a16:creationId xmlns:a16="http://schemas.microsoft.com/office/drawing/2014/main" id="{062D396B-4537-F83D-A74E-CA4FF7DF77BA}"/>
              </a:ext>
            </a:extLst>
          </p:cNvPr>
          <p:cNvPicPr>
            <a:picLocks noChangeAspect="1"/>
          </p:cNvPicPr>
          <p:nvPr/>
        </p:nvPicPr>
        <p:blipFill>
          <a:blip r:embed="rId7"/>
          <a:stretch>
            <a:fillRect/>
          </a:stretch>
        </p:blipFill>
        <p:spPr>
          <a:xfrm>
            <a:off x="5030548" y="2090057"/>
            <a:ext cx="6234222" cy="2497783"/>
          </a:xfrm>
          <a:prstGeom prst="rect">
            <a:avLst/>
          </a:prstGeom>
        </p:spPr>
      </p:pic>
      <p:sp>
        <p:nvSpPr>
          <p:cNvPr id="20" name="Rectangle 19">
            <a:extLst>
              <a:ext uri="{FF2B5EF4-FFF2-40B4-BE49-F238E27FC236}">
                <a16:creationId xmlns:a16="http://schemas.microsoft.com/office/drawing/2014/main" id="{AD551363-189E-7368-148D-818CF28F70FE}"/>
              </a:ext>
            </a:extLst>
          </p:cNvPr>
          <p:cNvSpPr/>
          <p:nvPr/>
        </p:nvSpPr>
        <p:spPr>
          <a:xfrm>
            <a:off x="8835386" y="3121900"/>
            <a:ext cx="671793" cy="282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310859-A00A-3EC2-6F9C-74EFCE4DEE14}"/>
              </a:ext>
            </a:extLst>
          </p:cNvPr>
          <p:cNvSpPr/>
          <p:nvPr/>
        </p:nvSpPr>
        <p:spPr>
          <a:xfrm>
            <a:off x="8800946" y="3644718"/>
            <a:ext cx="671793" cy="7918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0578C93-28FC-DE47-346A-B786EAB9F1BB}"/>
              </a:ext>
            </a:extLst>
          </p:cNvPr>
          <p:cNvSpPr/>
          <p:nvPr/>
        </p:nvSpPr>
        <p:spPr>
          <a:xfrm>
            <a:off x="10437388" y="3404631"/>
            <a:ext cx="671793" cy="282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D3787A-16DD-2B08-A0DD-6DAD16B560F0}"/>
              </a:ext>
            </a:extLst>
          </p:cNvPr>
          <p:cNvSpPr/>
          <p:nvPr/>
        </p:nvSpPr>
        <p:spPr>
          <a:xfrm>
            <a:off x="10437389" y="3871458"/>
            <a:ext cx="671793" cy="5446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DB16C94B-AC4B-4369-B3C5-E607F1626EC8}"/>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16" name="Content Placeholder 2">
            <a:extLst>
              <a:ext uri="{FF2B5EF4-FFF2-40B4-BE49-F238E27FC236}">
                <a16:creationId xmlns:a16="http://schemas.microsoft.com/office/drawing/2014/main" id="{0C0947D1-7D73-4075-9E69-86BBF77CB52A}"/>
              </a:ext>
            </a:extLst>
          </p:cNvPr>
          <p:cNvSpPr>
            <a:spLocks noGrp="1"/>
          </p:cNvSpPr>
          <p:nvPr>
            <p:ph sz="half" idx="1"/>
          </p:nvPr>
        </p:nvSpPr>
        <p:spPr>
          <a:xfrm>
            <a:off x="549988" y="1828799"/>
            <a:ext cx="4480560" cy="4351337"/>
          </a:xfrm>
        </p:spPr>
        <p:txBody>
          <a:bodyPr/>
          <a:lstStyle/>
          <a:p>
            <a:r>
              <a:rPr lang="en-US" dirty="0"/>
              <a:t>Size, competition, site effects on W. Larch growth differed in mixtures compared to pure conditions</a:t>
            </a:r>
          </a:p>
          <a:p>
            <a:r>
              <a:rPr lang="en-US" dirty="0">
                <a:solidFill>
                  <a:schemeClr val="accent1">
                    <a:lumMod val="20000"/>
                    <a:lumOff val="80000"/>
                  </a:schemeClr>
                </a:solidFill>
              </a:rPr>
              <a:t>Limited BAH data for lodgepole pine</a:t>
            </a:r>
          </a:p>
          <a:p>
            <a:r>
              <a:rPr lang="en-US" dirty="0">
                <a:solidFill>
                  <a:schemeClr val="accent1">
                    <a:lumMod val="20000"/>
                    <a:lumOff val="80000"/>
                  </a:schemeClr>
                </a:solidFill>
              </a:rPr>
              <a:t>Evaluate larch with species that are more shade-tolerant than Douglas-fir</a:t>
            </a:r>
          </a:p>
          <a:p>
            <a:r>
              <a:rPr lang="en-US" dirty="0">
                <a:solidFill>
                  <a:schemeClr val="accent1">
                    <a:lumMod val="20000"/>
                    <a:lumOff val="80000"/>
                  </a:schemeClr>
                </a:solidFill>
              </a:rPr>
              <a:t>Many more mixtures to look at</a:t>
            </a:r>
          </a:p>
          <a:p>
            <a:r>
              <a:rPr lang="en-US" dirty="0">
                <a:solidFill>
                  <a:schemeClr val="accent1">
                    <a:lumMod val="20000"/>
                    <a:lumOff val="80000"/>
                  </a:schemeClr>
                </a:solidFill>
              </a:rPr>
              <a:t>Growth of other species should also be assessed</a:t>
            </a:r>
          </a:p>
        </p:txBody>
      </p:sp>
    </p:spTree>
    <p:extLst>
      <p:ext uri="{BB962C8B-B14F-4D97-AF65-F5344CB8AC3E}">
        <p14:creationId xmlns:p14="http://schemas.microsoft.com/office/powerpoint/2010/main" val="4207778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746276-E1B0-0D40-9AEF-B0B9EEF376C6}"/>
              </a:ext>
            </a:extLst>
          </p:cNvPr>
          <p:cNvSpPr>
            <a:spLocks noGrp="1"/>
          </p:cNvSpPr>
          <p:nvPr>
            <p:ph sz="half" idx="2"/>
          </p:nvPr>
        </p:nvSpPr>
        <p:spPr/>
        <p:txBody>
          <a:bodyPr/>
          <a:lstStyle/>
          <a:p>
            <a:endParaRPr lang="en-US" dirty="0"/>
          </a:p>
        </p:txBody>
      </p:sp>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7" name="Picture 6">
            <a:extLst>
              <a:ext uri="{FF2B5EF4-FFF2-40B4-BE49-F238E27FC236}">
                <a16:creationId xmlns:a16="http://schemas.microsoft.com/office/drawing/2014/main" id="{A2A1458A-CCEC-1AAA-90EB-D255DE25395E}"/>
              </a:ext>
            </a:extLst>
          </p:cNvPr>
          <p:cNvPicPr>
            <a:picLocks noChangeAspect="1"/>
          </p:cNvPicPr>
          <p:nvPr/>
        </p:nvPicPr>
        <p:blipFill>
          <a:blip r:embed="rId4"/>
          <a:stretch>
            <a:fillRect/>
          </a:stretch>
        </p:blipFill>
        <p:spPr>
          <a:xfrm>
            <a:off x="5278427" y="343083"/>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5"/>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6"/>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7"/>
          <a:stretch>
            <a:fillRect/>
          </a:stretch>
        </p:blipFill>
        <p:spPr>
          <a:xfrm>
            <a:off x="15311392" y="-135742"/>
            <a:ext cx="3016815" cy="1861022"/>
          </a:xfrm>
          <a:prstGeom prst="rect">
            <a:avLst/>
          </a:prstGeom>
        </p:spPr>
      </p:pic>
      <p:sp>
        <p:nvSpPr>
          <p:cNvPr id="10" name="Title 1">
            <a:extLst>
              <a:ext uri="{FF2B5EF4-FFF2-40B4-BE49-F238E27FC236}">
                <a16:creationId xmlns:a16="http://schemas.microsoft.com/office/drawing/2014/main" id="{99A06E75-1346-4702-875E-D153E0D5D08A}"/>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15" name="Content Placeholder 2">
            <a:extLst>
              <a:ext uri="{FF2B5EF4-FFF2-40B4-BE49-F238E27FC236}">
                <a16:creationId xmlns:a16="http://schemas.microsoft.com/office/drawing/2014/main" id="{3A7D2757-5B59-488F-83A8-A71FC161E6B8}"/>
              </a:ext>
            </a:extLst>
          </p:cNvPr>
          <p:cNvSpPr>
            <a:spLocks noGrp="1"/>
          </p:cNvSpPr>
          <p:nvPr>
            <p:ph sz="half" idx="1"/>
          </p:nvPr>
        </p:nvSpPr>
        <p:spPr>
          <a:xfrm>
            <a:off x="549988" y="1828799"/>
            <a:ext cx="4480560" cy="4351337"/>
          </a:xfrm>
        </p:spPr>
        <p:txBody>
          <a:bodyPr/>
          <a:lstStyle/>
          <a:p>
            <a:r>
              <a:rPr lang="en-US" dirty="0">
                <a:solidFill>
                  <a:schemeClr val="accent1">
                    <a:lumMod val="20000"/>
                    <a:lumOff val="80000"/>
                  </a:schemeClr>
                </a:solidFill>
              </a:rPr>
              <a:t>Size, competition, site effects on W. Larch growth differed in mixtures compared to pure conditions</a:t>
            </a:r>
          </a:p>
          <a:p>
            <a:r>
              <a:rPr lang="en-US" dirty="0"/>
              <a:t>Limited BAH data for lodgepole pine</a:t>
            </a:r>
          </a:p>
          <a:p>
            <a:r>
              <a:rPr lang="en-US" dirty="0">
                <a:solidFill>
                  <a:schemeClr val="accent1">
                    <a:lumMod val="20000"/>
                    <a:lumOff val="80000"/>
                  </a:schemeClr>
                </a:solidFill>
              </a:rPr>
              <a:t>Evaluate larch with species that are more shade-tolerant than Douglas-fir</a:t>
            </a:r>
          </a:p>
          <a:p>
            <a:r>
              <a:rPr lang="en-US" dirty="0">
                <a:solidFill>
                  <a:schemeClr val="accent1">
                    <a:lumMod val="20000"/>
                    <a:lumOff val="80000"/>
                  </a:schemeClr>
                </a:solidFill>
              </a:rPr>
              <a:t>Many more mixtures to look at</a:t>
            </a:r>
          </a:p>
          <a:p>
            <a:r>
              <a:rPr lang="en-US" dirty="0">
                <a:solidFill>
                  <a:schemeClr val="accent1">
                    <a:lumMod val="20000"/>
                    <a:lumOff val="80000"/>
                  </a:schemeClr>
                </a:solidFill>
              </a:rPr>
              <a:t>Growth of other species should also be assessed</a:t>
            </a:r>
          </a:p>
        </p:txBody>
      </p:sp>
      <p:pic>
        <p:nvPicPr>
          <p:cNvPr id="5" name="Picture 4">
            <a:extLst>
              <a:ext uri="{FF2B5EF4-FFF2-40B4-BE49-F238E27FC236}">
                <a16:creationId xmlns:a16="http://schemas.microsoft.com/office/drawing/2014/main" id="{87753FAC-D22D-46F9-8B6E-6287BB7BF4B0}"/>
              </a:ext>
            </a:extLst>
          </p:cNvPr>
          <p:cNvPicPr>
            <a:picLocks noChangeAspect="1"/>
          </p:cNvPicPr>
          <p:nvPr/>
        </p:nvPicPr>
        <p:blipFill>
          <a:blip r:embed="rId8"/>
          <a:stretch>
            <a:fillRect/>
          </a:stretch>
        </p:blipFill>
        <p:spPr>
          <a:xfrm>
            <a:off x="6301866" y="4263587"/>
            <a:ext cx="4129788" cy="2552020"/>
          </a:xfrm>
          <a:prstGeom prst="rect">
            <a:avLst/>
          </a:prstGeom>
        </p:spPr>
      </p:pic>
    </p:spTree>
    <p:extLst>
      <p:ext uri="{BB962C8B-B14F-4D97-AF65-F5344CB8AC3E}">
        <p14:creationId xmlns:p14="http://schemas.microsoft.com/office/powerpoint/2010/main" val="1939834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4"/>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5"/>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6"/>
          <a:stretch>
            <a:fillRect/>
          </a:stretch>
        </p:blipFill>
        <p:spPr>
          <a:xfrm>
            <a:off x="15311392" y="-135742"/>
            <a:ext cx="3016815" cy="1861022"/>
          </a:xfrm>
          <a:prstGeom prst="rect">
            <a:avLst/>
          </a:prstGeom>
        </p:spPr>
      </p:pic>
      <p:cxnSp>
        <p:nvCxnSpPr>
          <p:cNvPr id="2" name="Straight Arrow Connector 1">
            <a:extLst>
              <a:ext uri="{FF2B5EF4-FFF2-40B4-BE49-F238E27FC236}">
                <a16:creationId xmlns:a16="http://schemas.microsoft.com/office/drawing/2014/main" id="{10C9E855-0167-B7E2-B821-E86EA5490C3A}"/>
              </a:ext>
            </a:extLst>
          </p:cNvPr>
          <p:cNvCxnSpPr>
            <a:cxnSpLocks/>
            <a:stCxn id="32" idx="0"/>
          </p:cNvCxnSpPr>
          <p:nvPr/>
        </p:nvCxnSpPr>
        <p:spPr>
          <a:xfrm flipV="1">
            <a:off x="7217141" y="1165013"/>
            <a:ext cx="0" cy="4944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A572912-5683-71B7-ABCB-ECAE96A0DC23}"/>
              </a:ext>
            </a:extLst>
          </p:cNvPr>
          <p:cNvSpPr txBox="1"/>
          <p:nvPr/>
        </p:nvSpPr>
        <p:spPr>
          <a:xfrm>
            <a:off x="6590723" y="489845"/>
            <a:ext cx="1353336" cy="646331"/>
          </a:xfrm>
          <a:prstGeom prst="rect">
            <a:avLst/>
          </a:prstGeom>
          <a:noFill/>
        </p:spPr>
        <p:txBody>
          <a:bodyPr wrap="square" rtlCol="0">
            <a:spAutoFit/>
          </a:bodyPr>
          <a:lstStyle/>
          <a:p>
            <a:pPr algn="ctr"/>
            <a:r>
              <a:rPr lang="en-US" dirty="0"/>
              <a:t>Shade intolerant</a:t>
            </a:r>
          </a:p>
        </p:txBody>
      </p:sp>
      <p:sp>
        <p:nvSpPr>
          <p:cNvPr id="9" name="TextBox 8">
            <a:extLst>
              <a:ext uri="{FF2B5EF4-FFF2-40B4-BE49-F238E27FC236}">
                <a16:creationId xmlns:a16="http://schemas.microsoft.com/office/drawing/2014/main" id="{57E74537-7898-C848-1710-38576813EF88}"/>
              </a:ext>
            </a:extLst>
          </p:cNvPr>
          <p:cNvSpPr txBox="1"/>
          <p:nvPr/>
        </p:nvSpPr>
        <p:spPr>
          <a:xfrm>
            <a:off x="7241991" y="1287941"/>
            <a:ext cx="1737357" cy="369332"/>
          </a:xfrm>
          <a:prstGeom prst="rect">
            <a:avLst/>
          </a:prstGeom>
          <a:noFill/>
        </p:spPr>
        <p:txBody>
          <a:bodyPr wrap="square" rtlCol="0">
            <a:spAutoFit/>
          </a:bodyPr>
          <a:lstStyle/>
          <a:p>
            <a:r>
              <a:rPr lang="en-US" dirty="0"/>
              <a:t>W. Larch</a:t>
            </a:r>
          </a:p>
        </p:txBody>
      </p:sp>
      <p:sp>
        <p:nvSpPr>
          <p:cNvPr id="10" name="TextBox 9">
            <a:extLst>
              <a:ext uri="{FF2B5EF4-FFF2-40B4-BE49-F238E27FC236}">
                <a16:creationId xmlns:a16="http://schemas.microsoft.com/office/drawing/2014/main" id="{4947DE50-9146-9267-147C-D3C59B0FD0F3}"/>
              </a:ext>
            </a:extLst>
          </p:cNvPr>
          <p:cNvSpPr txBox="1"/>
          <p:nvPr/>
        </p:nvSpPr>
        <p:spPr>
          <a:xfrm>
            <a:off x="7241991" y="1550946"/>
            <a:ext cx="2000251" cy="369332"/>
          </a:xfrm>
          <a:prstGeom prst="rect">
            <a:avLst/>
          </a:prstGeom>
          <a:noFill/>
        </p:spPr>
        <p:txBody>
          <a:bodyPr wrap="square" rtlCol="0">
            <a:spAutoFit/>
          </a:bodyPr>
          <a:lstStyle/>
          <a:p>
            <a:r>
              <a:rPr lang="en-US" dirty="0"/>
              <a:t>Lodgepole pine</a:t>
            </a:r>
          </a:p>
        </p:txBody>
      </p:sp>
      <p:sp>
        <p:nvSpPr>
          <p:cNvPr id="11" name="TextBox 10">
            <a:extLst>
              <a:ext uri="{FF2B5EF4-FFF2-40B4-BE49-F238E27FC236}">
                <a16:creationId xmlns:a16="http://schemas.microsoft.com/office/drawing/2014/main" id="{57538978-71E3-5539-72A5-013386096B4C}"/>
              </a:ext>
            </a:extLst>
          </p:cNvPr>
          <p:cNvSpPr txBox="1"/>
          <p:nvPr/>
        </p:nvSpPr>
        <p:spPr>
          <a:xfrm>
            <a:off x="7277009" y="5458337"/>
            <a:ext cx="2000251" cy="369332"/>
          </a:xfrm>
          <a:prstGeom prst="rect">
            <a:avLst/>
          </a:prstGeom>
          <a:noFill/>
        </p:spPr>
        <p:txBody>
          <a:bodyPr wrap="square" rtlCol="0">
            <a:spAutoFit/>
          </a:bodyPr>
          <a:lstStyle/>
          <a:p>
            <a:r>
              <a:rPr lang="en-US" dirty="0"/>
              <a:t>W. Hemlock</a:t>
            </a:r>
          </a:p>
        </p:txBody>
      </p:sp>
      <p:sp>
        <p:nvSpPr>
          <p:cNvPr id="17" name="TextBox 16">
            <a:extLst>
              <a:ext uri="{FF2B5EF4-FFF2-40B4-BE49-F238E27FC236}">
                <a16:creationId xmlns:a16="http://schemas.microsoft.com/office/drawing/2014/main" id="{F16030F1-9C89-C0C7-3D94-59984C1037E3}"/>
              </a:ext>
            </a:extLst>
          </p:cNvPr>
          <p:cNvSpPr txBox="1"/>
          <p:nvPr/>
        </p:nvSpPr>
        <p:spPr>
          <a:xfrm>
            <a:off x="7277012" y="5766334"/>
            <a:ext cx="2000251" cy="369332"/>
          </a:xfrm>
          <a:prstGeom prst="rect">
            <a:avLst/>
          </a:prstGeom>
          <a:noFill/>
        </p:spPr>
        <p:txBody>
          <a:bodyPr wrap="square" rtlCol="0">
            <a:spAutoFit/>
          </a:bodyPr>
          <a:lstStyle/>
          <a:p>
            <a:r>
              <a:rPr lang="en-US" dirty="0"/>
              <a:t>Pacific yew</a:t>
            </a:r>
          </a:p>
        </p:txBody>
      </p:sp>
      <p:sp>
        <p:nvSpPr>
          <p:cNvPr id="22" name="TextBox 21">
            <a:extLst>
              <a:ext uri="{FF2B5EF4-FFF2-40B4-BE49-F238E27FC236}">
                <a16:creationId xmlns:a16="http://schemas.microsoft.com/office/drawing/2014/main" id="{7988493C-AFFC-9B4D-F78D-A0953128FA17}"/>
              </a:ext>
            </a:extLst>
          </p:cNvPr>
          <p:cNvSpPr txBox="1"/>
          <p:nvPr/>
        </p:nvSpPr>
        <p:spPr>
          <a:xfrm>
            <a:off x="7267391" y="4463748"/>
            <a:ext cx="2446823" cy="369332"/>
          </a:xfrm>
          <a:prstGeom prst="rect">
            <a:avLst/>
          </a:prstGeom>
          <a:noFill/>
        </p:spPr>
        <p:txBody>
          <a:bodyPr wrap="square" rtlCol="0">
            <a:spAutoFit/>
          </a:bodyPr>
          <a:lstStyle/>
          <a:p>
            <a:r>
              <a:rPr lang="en-US" dirty="0"/>
              <a:t>Engelmann spruce</a:t>
            </a:r>
          </a:p>
        </p:txBody>
      </p:sp>
      <p:sp>
        <p:nvSpPr>
          <p:cNvPr id="23" name="TextBox 22">
            <a:extLst>
              <a:ext uri="{FF2B5EF4-FFF2-40B4-BE49-F238E27FC236}">
                <a16:creationId xmlns:a16="http://schemas.microsoft.com/office/drawing/2014/main" id="{CF0E2367-6760-FFC6-EC62-DCDB211FBD6A}"/>
              </a:ext>
            </a:extLst>
          </p:cNvPr>
          <p:cNvSpPr txBox="1"/>
          <p:nvPr/>
        </p:nvSpPr>
        <p:spPr>
          <a:xfrm>
            <a:off x="7267391" y="4163757"/>
            <a:ext cx="2446823" cy="369332"/>
          </a:xfrm>
          <a:prstGeom prst="rect">
            <a:avLst/>
          </a:prstGeom>
          <a:noFill/>
        </p:spPr>
        <p:txBody>
          <a:bodyPr wrap="square" rtlCol="0">
            <a:spAutoFit/>
          </a:bodyPr>
          <a:lstStyle/>
          <a:p>
            <a:r>
              <a:rPr lang="en-US" dirty="0"/>
              <a:t>Subalpine fir</a:t>
            </a:r>
          </a:p>
        </p:txBody>
      </p:sp>
      <p:sp>
        <p:nvSpPr>
          <p:cNvPr id="26" name="TextBox 25">
            <a:extLst>
              <a:ext uri="{FF2B5EF4-FFF2-40B4-BE49-F238E27FC236}">
                <a16:creationId xmlns:a16="http://schemas.microsoft.com/office/drawing/2014/main" id="{ADE55D06-F87D-B2DA-03E3-E53C904BF4B3}"/>
              </a:ext>
            </a:extLst>
          </p:cNvPr>
          <p:cNvSpPr txBox="1"/>
          <p:nvPr/>
        </p:nvSpPr>
        <p:spPr>
          <a:xfrm>
            <a:off x="7267394" y="3855760"/>
            <a:ext cx="2446823" cy="369332"/>
          </a:xfrm>
          <a:prstGeom prst="rect">
            <a:avLst/>
          </a:prstGeom>
          <a:noFill/>
        </p:spPr>
        <p:txBody>
          <a:bodyPr wrap="square" rtlCol="0">
            <a:spAutoFit/>
          </a:bodyPr>
          <a:lstStyle/>
          <a:p>
            <a:r>
              <a:rPr lang="en-US" dirty="0"/>
              <a:t>Grand fir</a:t>
            </a:r>
          </a:p>
        </p:txBody>
      </p:sp>
      <p:sp>
        <p:nvSpPr>
          <p:cNvPr id="27" name="TextBox 26">
            <a:extLst>
              <a:ext uri="{FF2B5EF4-FFF2-40B4-BE49-F238E27FC236}">
                <a16:creationId xmlns:a16="http://schemas.microsoft.com/office/drawing/2014/main" id="{89BA8A47-1356-AF45-FEE7-A0532248498D}"/>
              </a:ext>
            </a:extLst>
          </p:cNvPr>
          <p:cNvSpPr txBox="1"/>
          <p:nvPr/>
        </p:nvSpPr>
        <p:spPr>
          <a:xfrm>
            <a:off x="7267391" y="3444459"/>
            <a:ext cx="2446823" cy="369332"/>
          </a:xfrm>
          <a:prstGeom prst="rect">
            <a:avLst/>
          </a:prstGeom>
          <a:noFill/>
        </p:spPr>
        <p:txBody>
          <a:bodyPr wrap="square" rtlCol="0">
            <a:spAutoFit/>
          </a:bodyPr>
          <a:lstStyle/>
          <a:p>
            <a:r>
              <a:rPr lang="en-US" dirty="0"/>
              <a:t>Douglas-fir</a:t>
            </a:r>
          </a:p>
        </p:txBody>
      </p:sp>
      <p:sp>
        <p:nvSpPr>
          <p:cNvPr id="29" name="TextBox 28">
            <a:extLst>
              <a:ext uri="{FF2B5EF4-FFF2-40B4-BE49-F238E27FC236}">
                <a16:creationId xmlns:a16="http://schemas.microsoft.com/office/drawing/2014/main" id="{10EEAB35-4F61-C99E-A3EE-13A9165FA3B0}"/>
              </a:ext>
            </a:extLst>
          </p:cNvPr>
          <p:cNvSpPr txBox="1"/>
          <p:nvPr/>
        </p:nvSpPr>
        <p:spPr>
          <a:xfrm>
            <a:off x="7241991" y="3172380"/>
            <a:ext cx="2000251" cy="369332"/>
          </a:xfrm>
          <a:prstGeom prst="rect">
            <a:avLst/>
          </a:prstGeom>
          <a:noFill/>
        </p:spPr>
        <p:txBody>
          <a:bodyPr wrap="square" rtlCol="0">
            <a:spAutoFit/>
          </a:bodyPr>
          <a:lstStyle/>
          <a:p>
            <a:r>
              <a:rPr lang="en-US" dirty="0"/>
              <a:t>White pine</a:t>
            </a:r>
          </a:p>
        </p:txBody>
      </p:sp>
      <p:sp>
        <p:nvSpPr>
          <p:cNvPr id="30" name="TextBox 29">
            <a:extLst>
              <a:ext uri="{FF2B5EF4-FFF2-40B4-BE49-F238E27FC236}">
                <a16:creationId xmlns:a16="http://schemas.microsoft.com/office/drawing/2014/main" id="{192DD266-63E2-F99F-7164-6B4CED6A9A1B}"/>
              </a:ext>
            </a:extLst>
          </p:cNvPr>
          <p:cNvSpPr txBox="1"/>
          <p:nvPr/>
        </p:nvSpPr>
        <p:spPr>
          <a:xfrm>
            <a:off x="7267391" y="2401561"/>
            <a:ext cx="2000251" cy="369332"/>
          </a:xfrm>
          <a:prstGeom prst="rect">
            <a:avLst/>
          </a:prstGeom>
          <a:noFill/>
        </p:spPr>
        <p:txBody>
          <a:bodyPr wrap="square" rtlCol="0">
            <a:spAutoFit/>
          </a:bodyPr>
          <a:lstStyle/>
          <a:p>
            <a:r>
              <a:rPr lang="en-US" dirty="0"/>
              <a:t>Ponderosa pine</a:t>
            </a:r>
          </a:p>
        </p:txBody>
      </p:sp>
      <p:sp>
        <p:nvSpPr>
          <p:cNvPr id="31" name="TextBox 30">
            <a:extLst>
              <a:ext uri="{FF2B5EF4-FFF2-40B4-BE49-F238E27FC236}">
                <a16:creationId xmlns:a16="http://schemas.microsoft.com/office/drawing/2014/main" id="{1F03E2BA-DAEB-1576-2F7E-FC2F5FCE6480}"/>
              </a:ext>
            </a:extLst>
          </p:cNvPr>
          <p:cNvSpPr txBox="1"/>
          <p:nvPr/>
        </p:nvSpPr>
        <p:spPr>
          <a:xfrm>
            <a:off x="7277009" y="5114422"/>
            <a:ext cx="2000251" cy="369332"/>
          </a:xfrm>
          <a:prstGeom prst="rect">
            <a:avLst/>
          </a:prstGeom>
          <a:noFill/>
        </p:spPr>
        <p:txBody>
          <a:bodyPr wrap="square" rtlCol="0">
            <a:spAutoFit/>
          </a:bodyPr>
          <a:lstStyle/>
          <a:p>
            <a:r>
              <a:rPr lang="en-US" dirty="0"/>
              <a:t>W. Redcedar</a:t>
            </a:r>
          </a:p>
        </p:txBody>
      </p:sp>
      <p:sp>
        <p:nvSpPr>
          <p:cNvPr id="32" name="TextBox 31">
            <a:extLst>
              <a:ext uri="{FF2B5EF4-FFF2-40B4-BE49-F238E27FC236}">
                <a16:creationId xmlns:a16="http://schemas.microsoft.com/office/drawing/2014/main" id="{1E4A2026-83DF-DF76-F700-CB441074F862}"/>
              </a:ext>
            </a:extLst>
          </p:cNvPr>
          <p:cNvSpPr txBox="1"/>
          <p:nvPr/>
        </p:nvSpPr>
        <p:spPr>
          <a:xfrm>
            <a:off x="6663901" y="6109531"/>
            <a:ext cx="1106479" cy="646331"/>
          </a:xfrm>
          <a:prstGeom prst="rect">
            <a:avLst/>
          </a:prstGeom>
          <a:noFill/>
        </p:spPr>
        <p:txBody>
          <a:bodyPr wrap="square" rtlCol="0">
            <a:spAutoFit/>
          </a:bodyPr>
          <a:lstStyle/>
          <a:p>
            <a:pPr algn="ctr"/>
            <a:r>
              <a:rPr lang="en-US" dirty="0"/>
              <a:t>Shade tolerant</a:t>
            </a:r>
          </a:p>
        </p:txBody>
      </p:sp>
      <p:sp>
        <p:nvSpPr>
          <p:cNvPr id="36" name="Right Brace 35">
            <a:extLst>
              <a:ext uri="{FF2B5EF4-FFF2-40B4-BE49-F238E27FC236}">
                <a16:creationId xmlns:a16="http://schemas.microsoft.com/office/drawing/2014/main" id="{F362BC05-66EF-4B57-6786-47ECFC4130F4}"/>
              </a:ext>
            </a:extLst>
          </p:cNvPr>
          <p:cNvSpPr/>
          <p:nvPr/>
        </p:nvSpPr>
        <p:spPr>
          <a:xfrm>
            <a:off x="9520927" y="4040426"/>
            <a:ext cx="291893" cy="18280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8DDA8030-4F7D-1FB1-9A77-D05DCF53FB97}"/>
              </a:ext>
            </a:extLst>
          </p:cNvPr>
          <p:cNvSpPr txBox="1"/>
          <p:nvPr/>
        </p:nvSpPr>
        <p:spPr>
          <a:xfrm>
            <a:off x="9893075" y="4492782"/>
            <a:ext cx="1100504" cy="923330"/>
          </a:xfrm>
          <a:prstGeom prst="rect">
            <a:avLst/>
          </a:prstGeom>
          <a:noFill/>
        </p:spPr>
        <p:txBody>
          <a:bodyPr wrap="square" rtlCol="0">
            <a:spAutoFit/>
          </a:bodyPr>
          <a:lstStyle/>
          <a:p>
            <a:r>
              <a:rPr lang="en-US" b="1" dirty="0"/>
              <a:t>Not enough data</a:t>
            </a:r>
          </a:p>
        </p:txBody>
      </p:sp>
      <p:sp>
        <p:nvSpPr>
          <p:cNvPr id="24" name="Title 1">
            <a:extLst>
              <a:ext uri="{FF2B5EF4-FFF2-40B4-BE49-F238E27FC236}">
                <a16:creationId xmlns:a16="http://schemas.microsoft.com/office/drawing/2014/main" id="{73891C8E-71EF-4264-A91C-FB6006065A76}"/>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33" name="Content Placeholder 2">
            <a:extLst>
              <a:ext uri="{FF2B5EF4-FFF2-40B4-BE49-F238E27FC236}">
                <a16:creationId xmlns:a16="http://schemas.microsoft.com/office/drawing/2014/main" id="{9F662A10-8D8B-46CA-AED1-40132CE2ED53}"/>
              </a:ext>
            </a:extLst>
          </p:cNvPr>
          <p:cNvSpPr>
            <a:spLocks noGrp="1"/>
          </p:cNvSpPr>
          <p:nvPr>
            <p:ph sz="half" idx="1"/>
          </p:nvPr>
        </p:nvSpPr>
        <p:spPr>
          <a:xfrm>
            <a:off x="549988" y="1828799"/>
            <a:ext cx="4480560" cy="4351337"/>
          </a:xfrm>
        </p:spPr>
        <p:txBody>
          <a:bodyPr/>
          <a:lstStyle/>
          <a:p>
            <a:r>
              <a:rPr lang="en-US" dirty="0">
                <a:solidFill>
                  <a:schemeClr val="accent1">
                    <a:lumMod val="20000"/>
                    <a:lumOff val="80000"/>
                  </a:schemeClr>
                </a:solidFill>
              </a:rPr>
              <a:t>Size, competition, site effects on W. Larch growth differed in mixtures compared to pure conditions</a:t>
            </a:r>
          </a:p>
          <a:p>
            <a:r>
              <a:rPr lang="en-US" dirty="0">
                <a:solidFill>
                  <a:schemeClr val="accent1">
                    <a:lumMod val="20000"/>
                    <a:lumOff val="80000"/>
                  </a:schemeClr>
                </a:solidFill>
              </a:rPr>
              <a:t>Limited BAH data for lodgepole pine</a:t>
            </a:r>
          </a:p>
          <a:p>
            <a:r>
              <a:rPr lang="en-US" dirty="0"/>
              <a:t>Evaluate larch with species that are more shade-tolerant than Douglas-fir</a:t>
            </a:r>
          </a:p>
          <a:p>
            <a:r>
              <a:rPr lang="en-US" dirty="0">
                <a:solidFill>
                  <a:schemeClr val="accent1">
                    <a:lumMod val="20000"/>
                    <a:lumOff val="80000"/>
                  </a:schemeClr>
                </a:solidFill>
              </a:rPr>
              <a:t>Many more mixtures to look at</a:t>
            </a:r>
          </a:p>
          <a:p>
            <a:r>
              <a:rPr lang="en-US" dirty="0">
                <a:solidFill>
                  <a:schemeClr val="accent1">
                    <a:lumMod val="20000"/>
                    <a:lumOff val="80000"/>
                  </a:schemeClr>
                </a:solidFill>
              </a:rPr>
              <a:t>Growth of other species should also be assessed</a:t>
            </a:r>
          </a:p>
        </p:txBody>
      </p:sp>
    </p:spTree>
    <p:extLst>
      <p:ext uri="{BB962C8B-B14F-4D97-AF65-F5344CB8AC3E}">
        <p14:creationId xmlns:p14="http://schemas.microsoft.com/office/powerpoint/2010/main" val="1074848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48D3D4F-00A3-6C3F-7150-3F58C96CDBC6}"/>
              </a:ext>
            </a:extLst>
          </p:cNvPr>
          <p:cNvSpPr>
            <a:spLocks noGrp="1"/>
          </p:cNvSpPr>
          <p:nvPr>
            <p:ph sz="half" idx="2"/>
          </p:nvPr>
        </p:nvSpPr>
        <p:spPr/>
        <p:txBody>
          <a:bodyPr/>
          <a:lstStyle/>
          <a:p>
            <a:endParaRPr lang="en-US" dirty="0"/>
          </a:p>
        </p:txBody>
      </p:sp>
      <p:pic>
        <p:nvPicPr>
          <p:cNvPr id="5" name="Picture 4">
            <a:extLst>
              <a:ext uri="{FF2B5EF4-FFF2-40B4-BE49-F238E27FC236}">
                <a16:creationId xmlns:a16="http://schemas.microsoft.com/office/drawing/2014/main" id="{F0481BF1-FB76-6BCB-5DF5-1446E003F5F1}"/>
              </a:ext>
            </a:extLst>
          </p:cNvPr>
          <p:cNvPicPr>
            <a:picLocks noChangeAspect="1"/>
          </p:cNvPicPr>
          <p:nvPr/>
        </p:nvPicPr>
        <p:blipFill rotWithShape="1">
          <a:blip r:embed="rId3"/>
          <a:srcRect l="18964" r="19483"/>
          <a:stretch/>
        </p:blipFill>
        <p:spPr>
          <a:xfrm>
            <a:off x="5742432" y="1023330"/>
            <a:ext cx="5456923" cy="5468910"/>
          </a:xfrm>
          <a:prstGeom prst="rect">
            <a:avLst/>
          </a:prstGeom>
        </p:spPr>
      </p:pic>
      <p:cxnSp>
        <p:nvCxnSpPr>
          <p:cNvPr id="7" name="Straight Arrow Connector 6">
            <a:extLst>
              <a:ext uri="{FF2B5EF4-FFF2-40B4-BE49-F238E27FC236}">
                <a16:creationId xmlns:a16="http://schemas.microsoft.com/office/drawing/2014/main" id="{1AD034FD-B542-1DE8-86FF-43F86C0603DC}"/>
              </a:ext>
            </a:extLst>
          </p:cNvPr>
          <p:cNvCxnSpPr>
            <a:cxnSpLocks/>
          </p:cNvCxnSpPr>
          <p:nvPr/>
        </p:nvCxnSpPr>
        <p:spPr>
          <a:xfrm flipV="1">
            <a:off x="5143500" y="5360670"/>
            <a:ext cx="1600200" cy="628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25B2D1E3-282C-4239-9E1C-12F10F686A87}"/>
              </a:ext>
            </a:extLst>
          </p:cNvPr>
          <p:cNvSpPr txBox="1">
            <a:spLocks/>
          </p:cNvSpPr>
          <p:nvPr/>
        </p:nvSpPr>
        <p:spPr>
          <a:xfrm>
            <a:off x="137937" y="161106"/>
            <a:ext cx="182149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Effects on W. larch growth in mixtures vs. pure larch conditions</a:t>
            </a:r>
          </a:p>
        </p:txBody>
      </p:sp>
      <p:sp>
        <p:nvSpPr>
          <p:cNvPr id="11" name="Content Placeholder 2">
            <a:extLst>
              <a:ext uri="{FF2B5EF4-FFF2-40B4-BE49-F238E27FC236}">
                <a16:creationId xmlns:a16="http://schemas.microsoft.com/office/drawing/2014/main" id="{FEAD6C07-0581-42BC-A585-BF76CB8DA5CB}"/>
              </a:ext>
            </a:extLst>
          </p:cNvPr>
          <p:cNvSpPr txBox="1">
            <a:spLocks/>
          </p:cNvSpPr>
          <p:nvPr/>
        </p:nvSpPr>
        <p:spPr>
          <a:xfrm>
            <a:off x="549988" y="1828799"/>
            <a:ext cx="448056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accent1">
                    <a:lumMod val="20000"/>
                    <a:lumOff val="80000"/>
                  </a:schemeClr>
                </a:solidFill>
              </a:rPr>
              <a:t>Size, competition, site effects on W. Larch growth differed in mixtures compared to pure conditions</a:t>
            </a:r>
          </a:p>
          <a:p>
            <a:r>
              <a:rPr lang="en-US" dirty="0">
                <a:solidFill>
                  <a:schemeClr val="accent1">
                    <a:lumMod val="20000"/>
                    <a:lumOff val="80000"/>
                  </a:schemeClr>
                </a:solidFill>
              </a:rPr>
              <a:t>Limited BAH data for lodgepole pine</a:t>
            </a:r>
          </a:p>
          <a:p>
            <a:r>
              <a:rPr lang="en-US" dirty="0">
                <a:solidFill>
                  <a:schemeClr val="accent1">
                    <a:lumMod val="20000"/>
                    <a:lumOff val="80000"/>
                  </a:schemeClr>
                </a:solidFill>
              </a:rPr>
              <a:t>Evaluate larch with species that are more shade-tolerant than Douglas-fir</a:t>
            </a:r>
          </a:p>
          <a:p>
            <a:r>
              <a:rPr lang="en-US" dirty="0"/>
              <a:t>Many more mixtures to look at</a:t>
            </a:r>
          </a:p>
          <a:p>
            <a:r>
              <a:rPr lang="en-US" dirty="0"/>
              <a:t>Growth of other species should also be assessed</a:t>
            </a:r>
          </a:p>
        </p:txBody>
      </p:sp>
    </p:spTree>
    <p:extLst>
      <p:ext uri="{BB962C8B-B14F-4D97-AF65-F5344CB8AC3E}">
        <p14:creationId xmlns:p14="http://schemas.microsoft.com/office/powerpoint/2010/main" val="642499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A91630-2C5E-ED47-47C0-6A28F047075F}"/>
              </a:ext>
            </a:extLst>
          </p:cNvPr>
          <p:cNvSpPr>
            <a:spLocks noGrp="1"/>
          </p:cNvSpPr>
          <p:nvPr>
            <p:ph sz="half" idx="1"/>
          </p:nvPr>
        </p:nvSpPr>
        <p:spPr/>
        <p:txBody>
          <a:bodyPr/>
          <a:lstStyle/>
          <a:p>
            <a:r>
              <a:rPr lang="en-US" dirty="0"/>
              <a:t>LP differences larger than DF</a:t>
            </a:r>
          </a:p>
          <a:p>
            <a:r>
              <a:rPr lang="en-US" dirty="0"/>
              <a:t>Data limitations</a:t>
            </a:r>
          </a:p>
          <a:p>
            <a:pPr lvl="1"/>
            <a:r>
              <a:rPr lang="en-US" dirty="0"/>
              <a:t>Need more shade-tolerant species</a:t>
            </a:r>
          </a:p>
          <a:p>
            <a:r>
              <a:rPr lang="en-US" dirty="0"/>
              <a:t>Design limitations</a:t>
            </a:r>
          </a:p>
          <a:p>
            <a:pPr lvl="1"/>
            <a:r>
              <a:rPr lang="en-US" dirty="0"/>
              <a:t>Different ranges of BAH</a:t>
            </a:r>
          </a:p>
          <a:p>
            <a:r>
              <a:rPr lang="en-US" dirty="0"/>
              <a:t>Should assess growth of other species</a:t>
            </a:r>
          </a:p>
        </p:txBody>
      </p:sp>
      <p:sp>
        <p:nvSpPr>
          <p:cNvPr id="4" name="Content Placeholder 3">
            <a:extLst>
              <a:ext uri="{FF2B5EF4-FFF2-40B4-BE49-F238E27FC236}">
                <a16:creationId xmlns:a16="http://schemas.microsoft.com/office/drawing/2014/main" id="{3F746276-E1B0-0D40-9AEF-B0B9EEF376C6}"/>
              </a:ext>
            </a:extLst>
          </p:cNvPr>
          <p:cNvSpPr>
            <a:spLocks noGrp="1"/>
          </p:cNvSpPr>
          <p:nvPr>
            <p:ph sz="half" idx="2"/>
          </p:nvPr>
        </p:nvSpPr>
        <p:spPr/>
        <p:txBody>
          <a:bodyPr/>
          <a:lstStyle/>
          <a:p>
            <a:endParaRPr lang="en-US" dirty="0"/>
          </a:p>
        </p:txBody>
      </p:sp>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7" name="Picture 6">
            <a:extLst>
              <a:ext uri="{FF2B5EF4-FFF2-40B4-BE49-F238E27FC236}">
                <a16:creationId xmlns:a16="http://schemas.microsoft.com/office/drawing/2014/main" id="{A2A1458A-CCEC-1AAA-90EB-D255DE25395E}"/>
              </a:ext>
            </a:extLst>
          </p:cNvPr>
          <p:cNvPicPr>
            <a:picLocks noChangeAspect="1"/>
          </p:cNvPicPr>
          <p:nvPr/>
        </p:nvPicPr>
        <p:blipFill>
          <a:blip r:embed="rId4"/>
          <a:stretch>
            <a:fillRect/>
          </a:stretch>
        </p:blipFill>
        <p:spPr>
          <a:xfrm>
            <a:off x="5955979" y="715481"/>
            <a:ext cx="4821561" cy="2974340"/>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5"/>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6"/>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7"/>
          <a:stretch>
            <a:fillRect/>
          </a:stretch>
        </p:blipFill>
        <p:spPr>
          <a:xfrm>
            <a:off x="15311392" y="-135742"/>
            <a:ext cx="3016815" cy="1861022"/>
          </a:xfrm>
          <a:prstGeom prst="rect">
            <a:avLst/>
          </a:prstGeom>
        </p:spPr>
      </p:pic>
      <p:pic>
        <p:nvPicPr>
          <p:cNvPr id="14" name="Content Placeholder 11">
            <a:extLst>
              <a:ext uri="{FF2B5EF4-FFF2-40B4-BE49-F238E27FC236}">
                <a16:creationId xmlns:a16="http://schemas.microsoft.com/office/drawing/2014/main" id="{E796B43C-C0B6-E83F-2ABA-B7E31676F2E8}"/>
              </a:ext>
            </a:extLst>
          </p:cNvPr>
          <p:cNvPicPr>
            <a:picLocks noChangeAspect="1"/>
          </p:cNvPicPr>
          <p:nvPr/>
        </p:nvPicPr>
        <p:blipFill rotWithShape="1">
          <a:blip r:embed="rId8">
            <a:extLst>
              <a:ext uri="{28A0092B-C50C-407E-A947-70E740481C1C}">
                <a14:useLocalDpi xmlns:a14="http://schemas.microsoft.com/office/drawing/2010/main" val="0"/>
              </a:ext>
            </a:extLst>
          </a:blip>
          <a:srcRect l="33590" t="42086" r="31196" b="38132"/>
          <a:stretch/>
        </p:blipFill>
        <p:spPr>
          <a:xfrm>
            <a:off x="5877431" y="4007867"/>
            <a:ext cx="2831285" cy="1590545"/>
          </a:xfrm>
          <a:prstGeom prst="rect">
            <a:avLst/>
          </a:prstGeom>
        </p:spPr>
      </p:pic>
      <p:sp>
        <p:nvSpPr>
          <p:cNvPr id="15" name="TextBox 14">
            <a:extLst>
              <a:ext uri="{FF2B5EF4-FFF2-40B4-BE49-F238E27FC236}">
                <a16:creationId xmlns:a16="http://schemas.microsoft.com/office/drawing/2014/main" id="{F1197D7C-8009-3170-7779-3B9577B04EC1}"/>
              </a:ext>
            </a:extLst>
          </p:cNvPr>
          <p:cNvSpPr txBox="1"/>
          <p:nvPr/>
        </p:nvSpPr>
        <p:spPr>
          <a:xfrm>
            <a:off x="6606760" y="4053723"/>
            <a:ext cx="1199407" cy="307777"/>
          </a:xfrm>
          <a:prstGeom prst="rect">
            <a:avLst/>
          </a:prstGeom>
          <a:noFill/>
        </p:spPr>
        <p:txBody>
          <a:bodyPr wrap="square" rtlCol="0">
            <a:spAutoFit/>
          </a:bodyPr>
          <a:lstStyle/>
          <a:p>
            <a:r>
              <a:rPr lang="en-US" sz="1400" b="1" dirty="0"/>
              <a:t>p&lt;0.001</a:t>
            </a:r>
          </a:p>
        </p:txBody>
      </p:sp>
      <p:pic>
        <p:nvPicPr>
          <p:cNvPr id="18" name="Picture 17">
            <a:extLst>
              <a:ext uri="{FF2B5EF4-FFF2-40B4-BE49-F238E27FC236}">
                <a16:creationId xmlns:a16="http://schemas.microsoft.com/office/drawing/2014/main" id="{FB1D9E8F-BBB2-CDCA-2B05-83F0AFD50BA3}"/>
              </a:ext>
            </a:extLst>
          </p:cNvPr>
          <p:cNvPicPr>
            <a:picLocks noChangeAspect="1"/>
          </p:cNvPicPr>
          <p:nvPr/>
        </p:nvPicPr>
        <p:blipFill rotWithShape="1">
          <a:blip r:embed="rId9"/>
          <a:srcRect t="50569"/>
          <a:stretch/>
        </p:blipFill>
        <p:spPr>
          <a:xfrm>
            <a:off x="8361203" y="4053723"/>
            <a:ext cx="2828789" cy="1633351"/>
          </a:xfrm>
          <a:prstGeom prst="rect">
            <a:avLst/>
          </a:prstGeom>
        </p:spPr>
      </p:pic>
      <p:sp>
        <p:nvSpPr>
          <p:cNvPr id="16" name="TextBox 15">
            <a:extLst>
              <a:ext uri="{FF2B5EF4-FFF2-40B4-BE49-F238E27FC236}">
                <a16:creationId xmlns:a16="http://schemas.microsoft.com/office/drawing/2014/main" id="{1664178A-F7F7-7D18-86AB-483F6CDC47DA}"/>
              </a:ext>
            </a:extLst>
          </p:cNvPr>
          <p:cNvSpPr txBox="1"/>
          <p:nvPr/>
        </p:nvSpPr>
        <p:spPr>
          <a:xfrm>
            <a:off x="9022769" y="4156207"/>
            <a:ext cx="1199407" cy="307777"/>
          </a:xfrm>
          <a:prstGeom prst="rect">
            <a:avLst/>
          </a:prstGeom>
          <a:noFill/>
        </p:spPr>
        <p:txBody>
          <a:bodyPr wrap="square" rtlCol="0">
            <a:spAutoFit/>
          </a:bodyPr>
          <a:lstStyle/>
          <a:p>
            <a:r>
              <a:rPr lang="en-US" sz="1400" b="1" dirty="0"/>
              <a:t>p&lt;0.001</a:t>
            </a:r>
          </a:p>
        </p:txBody>
      </p:sp>
      <p:pic>
        <p:nvPicPr>
          <p:cNvPr id="19" name="Picture 18">
            <a:extLst>
              <a:ext uri="{FF2B5EF4-FFF2-40B4-BE49-F238E27FC236}">
                <a16:creationId xmlns:a16="http://schemas.microsoft.com/office/drawing/2014/main" id="{062D396B-4537-F83D-A74E-CA4FF7DF77BA}"/>
              </a:ext>
            </a:extLst>
          </p:cNvPr>
          <p:cNvPicPr>
            <a:picLocks noChangeAspect="1"/>
          </p:cNvPicPr>
          <p:nvPr/>
        </p:nvPicPr>
        <p:blipFill>
          <a:blip r:embed="rId10"/>
          <a:stretch>
            <a:fillRect/>
          </a:stretch>
        </p:blipFill>
        <p:spPr>
          <a:xfrm>
            <a:off x="1082817" y="4384969"/>
            <a:ext cx="4480561" cy="1795167"/>
          </a:xfrm>
          <a:prstGeom prst="rect">
            <a:avLst/>
          </a:prstGeom>
        </p:spPr>
      </p:pic>
      <p:sp>
        <p:nvSpPr>
          <p:cNvPr id="20" name="Rectangle 19">
            <a:extLst>
              <a:ext uri="{FF2B5EF4-FFF2-40B4-BE49-F238E27FC236}">
                <a16:creationId xmlns:a16="http://schemas.microsoft.com/office/drawing/2014/main" id="{AD551363-189E-7368-148D-818CF28F70FE}"/>
              </a:ext>
            </a:extLst>
          </p:cNvPr>
          <p:cNvSpPr/>
          <p:nvPr/>
        </p:nvSpPr>
        <p:spPr>
          <a:xfrm>
            <a:off x="3657600" y="5143500"/>
            <a:ext cx="5842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310859-A00A-3EC2-6F9C-74EFCE4DEE14}"/>
              </a:ext>
            </a:extLst>
          </p:cNvPr>
          <p:cNvSpPr/>
          <p:nvPr/>
        </p:nvSpPr>
        <p:spPr>
          <a:xfrm>
            <a:off x="3687007" y="5509417"/>
            <a:ext cx="584200" cy="5691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0578C93-28FC-DE47-346A-B786EAB9F1BB}"/>
              </a:ext>
            </a:extLst>
          </p:cNvPr>
          <p:cNvSpPr/>
          <p:nvPr/>
        </p:nvSpPr>
        <p:spPr>
          <a:xfrm>
            <a:off x="4928269" y="5334000"/>
            <a:ext cx="5842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D3787A-16DD-2B08-A0DD-6DAD16B560F0}"/>
              </a:ext>
            </a:extLst>
          </p:cNvPr>
          <p:cNvSpPr/>
          <p:nvPr/>
        </p:nvSpPr>
        <p:spPr>
          <a:xfrm>
            <a:off x="4928269" y="5687074"/>
            <a:ext cx="584200" cy="3914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35B1823B-6CDA-1546-5162-2826F5F58E48}"/>
              </a:ext>
            </a:extLst>
          </p:cNvPr>
          <p:cNvSpPr txBox="1">
            <a:spLocks/>
          </p:cNvSpPr>
          <p:nvPr/>
        </p:nvSpPr>
        <p:spPr>
          <a:xfrm>
            <a:off x="137937" y="161106"/>
            <a:ext cx="148898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Comparing mixtures to pure larch conditions</a:t>
            </a:r>
          </a:p>
        </p:txBody>
      </p:sp>
    </p:spTree>
    <p:extLst>
      <p:ext uri="{BB962C8B-B14F-4D97-AF65-F5344CB8AC3E}">
        <p14:creationId xmlns:p14="http://schemas.microsoft.com/office/powerpoint/2010/main" val="453484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solidFill>
                  <a:schemeClr val="accent1">
                    <a:lumMod val="40000"/>
                    <a:lumOff val="60000"/>
                  </a:schemeClr>
                </a:solidFill>
              </a:rPr>
              <a:t>Describe how W. Larch growth varies with tree size, competition, density, and site productivity.</a:t>
            </a:r>
          </a:p>
          <a:p>
            <a:pPr marL="457200" indent="-457200">
              <a:buFont typeface="+mj-lt"/>
              <a:buAutoNum type="arabicPeriod"/>
            </a:pPr>
            <a:r>
              <a:rPr lang="en-US" sz="2400" b="1" dirty="0">
                <a:solidFill>
                  <a:schemeClr val="accent1">
                    <a:lumMod val="40000"/>
                    <a:lumOff val="60000"/>
                  </a:schemeClr>
                </a:solidFill>
              </a:rPr>
              <a:t>Identify if these effects on growth differ between mixtures and pure larch conditions</a:t>
            </a:r>
          </a:p>
          <a:p>
            <a:pPr marL="457200" indent="-457200">
              <a:buFont typeface="+mj-lt"/>
              <a:buAutoNum type="arabicPeriod"/>
            </a:pPr>
            <a:r>
              <a:rPr lang="en-US" sz="2400" b="1" dirty="0"/>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2055470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strike="sngStrike" dirty="0"/>
              <a:t>Identify a growth model (without species-mixing)</a:t>
            </a:r>
          </a:p>
          <a:p>
            <a:pPr marL="457200" indent="-457200">
              <a:buFont typeface="+mj-lt"/>
              <a:buAutoNum type="arabicPeriod"/>
            </a:pPr>
            <a:r>
              <a:rPr lang="en-US" sz="2400" b="1" strike="sngStrike" dirty="0"/>
              <a:t>Identify differences in larch growth between mixtures and pure larch conditions</a:t>
            </a:r>
          </a:p>
          <a:p>
            <a:pPr marL="457200" indent="-457200">
              <a:buFont typeface="+mj-lt"/>
              <a:buAutoNum type="arabicPeriod"/>
            </a:pPr>
            <a:r>
              <a:rPr lang="en-US" sz="2400" b="1" dirty="0"/>
              <a:t>Compare different measures of species-mixing in the model</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1709086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a:xfrm>
            <a:off x="1261872" y="1253331"/>
            <a:ext cx="8595360" cy="4351337"/>
          </a:xfrm>
        </p:spPr>
        <p:txBody>
          <a:bodyPr>
            <a:normAutofit/>
          </a:bodyPr>
          <a:lstStyle/>
          <a:p>
            <a:pPr marL="0" indent="0" algn="ctr">
              <a:buNone/>
            </a:pPr>
            <a:r>
              <a:rPr lang="en-US" sz="3600" dirty="0"/>
              <a:t>Question: </a:t>
            </a:r>
          </a:p>
          <a:p>
            <a:pPr marL="0" indent="0" algn="ctr">
              <a:buNone/>
            </a:pPr>
            <a:r>
              <a:rPr lang="en-US" sz="3600" dirty="0"/>
              <a:t>How does community composition impact the growth of western larch?</a:t>
            </a:r>
          </a:p>
          <a:p>
            <a:pPr marL="0" indent="0" algn="ctr">
              <a:buNone/>
            </a:pPr>
            <a:endParaRPr lang="en-US" sz="2400" dirty="0"/>
          </a:p>
          <a:p>
            <a:pPr marL="0" indent="0" algn="ctr">
              <a:buNone/>
            </a:pPr>
            <a:r>
              <a:rPr lang="en-US" sz="2400" dirty="0"/>
              <a:t>Expectation:</a:t>
            </a:r>
          </a:p>
          <a:p>
            <a:pPr marL="0" indent="0" algn="ctr">
              <a:buNone/>
            </a:pPr>
            <a:r>
              <a:rPr lang="en-US" sz="2400" dirty="0"/>
              <a:t>W. Larch would have higher growth when growing with shade-tolerant species</a:t>
            </a:r>
          </a:p>
          <a:p>
            <a:pPr marL="0" indent="0">
              <a:buNone/>
            </a:pPr>
            <a:endParaRPr lang="en-US" sz="2400" dirty="0"/>
          </a:p>
        </p:txBody>
      </p:sp>
    </p:spTree>
    <p:extLst>
      <p:ext uri="{BB962C8B-B14F-4D97-AF65-F5344CB8AC3E}">
        <p14:creationId xmlns:p14="http://schemas.microsoft.com/office/powerpoint/2010/main" val="1501366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955803" y="1603374"/>
            <a:ext cx="6054255" cy="1540634"/>
          </a:xfrm>
        </p:spPr>
        <p:txBody>
          <a:bodyPr/>
          <a:lstStyle/>
          <a:p>
            <a:r>
              <a:rPr lang="en-US" dirty="0"/>
              <a:t>Crown competition factor (CCF)</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𝑪𝑪𝑭</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oMath>
                  </m:oMathPara>
                </a14:m>
                <a:endParaRPr lang="en-US" sz="1200" dirty="0"/>
              </a:p>
            </p:txBody>
          </p:sp>
        </mc:Choice>
        <mc:Fallback xmlns="">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oMath>
                  </m:oMathPara>
                </a14:m>
                <a:endParaRPr lang="en-US" sz="1200" dirty="0"/>
              </a:p>
            </p:txBody>
          </p:sp>
        </mc:Choice>
        <mc:Fallback xmlns="">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7"/>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441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955803" y="1603374"/>
            <a:ext cx="6054255" cy="1540634"/>
          </a:xfrm>
        </p:spPr>
        <p:txBody>
          <a:bodyPr/>
          <a:lstStyle/>
          <a:p>
            <a:r>
              <a:rPr lang="en-US" dirty="0">
                <a:solidFill>
                  <a:schemeClr val="accent1">
                    <a:lumMod val="20000"/>
                    <a:lumOff val="80000"/>
                  </a:schemeClr>
                </a:solidFill>
              </a:rPr>
              <a:t>Crown competition factor (CCF)</a:t>
            </a:r>
          </a:p>
          <a:p>
            <a:r>
              <a:rPr lang="en-US" dirty="0"/>
              <a:t>Purity of larch: % of plot BA in larch</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solidFill>
                                <a:schemeClr val="accent1">
                                  <a:lumMod val="20000"/>
                                  <a:lumOff val="80000"/>
                                </a:schemeClr>
                              </a:solidFill>
                              <a:latin typeface="Cambria Math" panose="02040503050406030204" pitchFamily="18" charset="0"/>
                            </a:rPr>
                          </m:ctrlPr>
                        </m:funcPr>
                        <m:fName>
                          <m:r>
                            <m:rPr>
                              <m:sty m:val="p"/>
                            </m:rPr>
                            <a:rPr lang="en-US" sz="1600" b="0" i="0" smtClean="0">
                              <a:solidFill>
                                <a:schemeClr val="accent1">
                                  <a:lumMod val="20000"/>
                                  <a:lumOff val="80000"/>
                                </a:schemeClr>
                              </a:solidFill>
                              <a:latin typeface="Cambria Math" panose="02040503050406030204" pitchFamily="18" charset="0"/>
                            </a:rPr>
                            <m:t>ln</m:t>
                          </m:r>
                        </m:fName>
                        <m:e>
                          <m:d>
                            <m:dPr>
                              <m:ctrlPr>
                                <a:rPr lang="en-US" sz="1600" b="0" i="1" smtClean="0">
                                  <a:solidFill>
                                    <a:schemeClr val="accent1">
                                      <a:lumMod val="20000"/>
                                      <a:lumOff val="80000"/>
                                    </a:schemeClr>
                                  </a:solidFill>
                                  <a:latin typeface="Cambria Math" panose="02040503050406030204" pitchFamily="18" charset="0"/>
                                </a:rPr>
                              </m:ctrlPr>
                            </m:dPr>
                            <m:e>
                              <m:r>
                                <a:rPr lang="en-US" sz="1600" b="0" i="1" smtClean="0">
                                  <a:solidFill>
                                    <a:schemeClr val="accent1">
                                      <a:lumMod val="20000"/>
                                      <a:lumOff val="80000"/>
                                    </a:schemeClr>
                                  </a:solidFill>
                                  <a:latin typeface="Cambria Math" panose="02040503050406030204" pitchFamily="18" charset="0"/>
                                </a:rPr>
                                <m:t>𝐵𝐴𝐼</m:t>
                              </m:r>
                            </m:e>
                          </m:d>
                        </m:e>
                      </m:func>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1</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𝑫𝑩𝑯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2</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𝑩𝑨𝑳</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3</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𝑪𝑹</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𝑪𝑪𝑭</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5</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𝑨𝒔𝒑𝒆𝒄𝒕</m:t>
                          </m:r>
                        </m:e>
                      </m:d>
                    </m:oMath>
                  </m:oMathPara>
                </a14:m>
                <a:endParaRPr lang="en-US" sz="1200" dirty="0">
                  <a:solidFill>
                    <a:schemeClr val="accent1">
                      <a:lumMod val="20000"/>
                      <a:lumOff val="80000"/>
                    </a:schemeClr>
                  </a:solidFill>
                </a:endParaRPr>
              </a:p>
            </p:txBody>
          </p:sp>
        </mc:Choice>
        <mc:Fallback>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EDE4849-D288-DF24-71C2-5B22D3627537}"/>
                  </a:ext>
                </a:extLst>
              </p:cNvPr>
              <p:cNvSpPr txBox="1"/>
              <p:nvPr/>
            </p:nvSpPr>
            <p:spPr>
              <a:xfrm>
                <a:off x="330965" y="4777072"/>
                <a:ext cx="7303930"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r>
                        <a:rPr lang="en-US" sz="1600" b="1"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6</m:t>
                          </m:r>
                        </m:sub>
                      </m:sSub>
                      <m:r>
                        <a:rPr lang="en-US" sz="1600" b="0" i="1" smtClean="0">
                          <a:latin typeface="Cambria Math" panose="02040503050406030204" pitchFamily="18" charset="0"/>
                        </a:rPr>
                        <m:t>(</m:t>
                      </m:r>
                      <m:r>
                        <a:rPr lang="en-US" sz="1600" b="1" i="1" smtClean="0">
                          <a:latin typeface="Cambria Math" panose="02040503050406030204" pitchFamily="18" charset="0"/>
                        </a:rPr>
                        <m:t>𝑷𝒖𝒓𝒊𝒕𝒚</m:t>
                      </m:r>
                      <m:r>
                        <a:rPr lang="en-US" sz="1600" b="0" i="1" smtClean="0">
                          <a:latin typeface="Cambria Math" panose="02040503050406030204" pitchFamily="18" charset="0"/>
                        </a:rPr>
                        <m:t>)</m:t>
                      </m:r>
                    </m:oMath>
                  </m:oMathPara>
                </a14:m>
                <a:endParaRPr lang="en-US" sz="1200" dirty="0"/>
              </a:p>
            </p:txBody>
          </p:sp>
        </mc:Choice>
        <mc:Fallback>
          <p:sp>
            <p:nvSpPr>
              <p:cNvPr id="12" name="TextBox 11">
                <a:extLst>
                  <a:ext uri="{FF2B5EF4-FFF2-40B4-BE49-F238E27FC236}">
                    <a16:creationId xmlns:a16="http://schemas.microsoft.com/office/drawing/2014/main" id="{0EDE4849-D288-DF24-71C2-5B22D3627537}"/>
                  </a:ext>
                </a:extLst>
              </p:cNvPr>
              <p:cNvSpPr txBox="1">
                <a:spLocks noRot="1" noChangeAspect="1" noMove="1" noResize="1" noEditPoints="1" noAdjustHandles="1" noChangeArrowheads="1" noChangeShapeType="1" noTextEdit="1"/>
              </p:cNvSpPr>
              <p:nvPr/>
            </p:nvSpPr>
            <p:spPr>
              <a:xfrm>
                <a:off x="330965" y="4777072"/>
                <a:ext cx="7303930" cy="246221"/>
              </a:xfrm>
              <a:prstGeom prst="rect">
                <a:avLst/>
              </a:prstGeom>
              <a:blipFill>
                <a:blip r:embed="rId5"/>
                <a:stretch>
                  <a:fillRect l="-1002" b="-37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𝑩𝑨𝑯</m:t>
                          </m:r>
                        </m:e>
                      </m:d>
                    </m:oMath>
                  </m:oMathPara>
                </a14:m>
                <a:endParaRPr lang="en-US" sz="1200" dirty="0">
                  <a:solidFill>
                    <a:schemeClr val="accent1">
                      <a:lumMod val="20000"/>
                      <a:lumOff val="80000"/>
                    </a:schemeClr>
                  </a:solidFill>
                </a:endParaRPr>
              </a:p>
            </p:txBody>
          </p:sp>
        </mc:Choice>
        <mc:Fallback>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6"/>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503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955803" y="1603373"/>
            <a:ext cx="6054255" cy="1786855"/>
          </a:xfrm>
        </p:spPr>
        <p:txBody>
          <a:bodyPr>
            <a:normAutofit lnSpcReduction="10000"/>
          </a:bodyPr>
          <a:lstStyle/>
          <a:p>
            <a:r>
              <a:rPr lang="en-US" dirty="0">
                <a:solidFill>
                  <a:schemeClr val="accent1">
                    <a:lumMod val="20000"/>
                    <a:lumOff val="80000"/>
                  </a:schemeClr>
                </a:solidFill>
              </a:rPr>
              <a:t>Crown competition factor (CCF)</a:t>
            </a:r>
          </a:p>
          <a:p>
            <a:r>
              <a:rPr lang="en-US" dirty="0">
                <a:solidFill>
                  <a:schemeClr val="accent1">
                    <a:lumMod val="20000"/>
                    <a:lumOff val="80000"/>
                  </a:schemeClr>
                </a:solidFill>
              </a:rPr>
              <a:t>Purity of larch: % of plot BA in larch</a:t>
            </a:r>
          </a:p>
          <a:p>
            <a:r>
              <a:rPr lang="en-US" dirty="0"/>
              <a:t>Shade intolerance: a weighted proportion of BA</a:t>
            </a:r>
          </a:p>
          <a:p>
            <a:pPr lvl="1"/>
            <a:r>
              <a:rPr lang="en-US" dirty="0"/>
              <a:t>Values from </a:t>
            </a:r>
            <a:r>
              <a:rPr lang="en-US" dirty="0" err="1"/>
              <a:t>Lienard</a:t>
            </a:r>
            <a:r>
              <a:rPr lang="en-US" dirty="0"/>
              <a:t> et al. (2015) </a:t>
            </a:r>
          </a:p>
          <a:p>
            <a:pPr lvl="1"/>
            <a:r>
              <a:rPr lang="en-US" dirty="0"/>
              <a:t>Values inverted for scaling</a:t>
            </a:r>
          </a:p>
          <a:p>
            <a:pPr lvl="1"/>
            <a:endParaRPr lang="en-US"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solidFill>
                                <a:schemeClr val="accent1">
                                  <a:lumMod val="20000"/>
                                  <a:lumOff val="80000"/>
                                </a:schemeClr>
                              </a:solidFill>
                              <a:latin typeface="Cambria Math" panose="02040503050406030204" pitchFamily="18" charset="0"/>
                            </a:rPr>
                          </m:ctrlPr>
                        </m:funcPr>
                        <m:fName>
                          <m:r>
                            <m:rPr>
                              <m:sty m:val="p"/>
                            </m:rPr>
                            <a:rPr lang="en-US" sz="1600" b="0" i="0" smtClean="0">
                              <a:solidFill>
                                <a:schemeClr val="accent1">
                                  <a:lumMod val="20000"/>
                                  <a:lumOff val="80000"/>
                                </a:schemeClr>
                              </a:solidFill>
                              <a:latin typeface="Cambria Math" panose="02040503050406030204" pitchFamily="18" charset="0"/>
                            </a:rPr>
                            <m:t>ln</m:t>
                          </m:r>
                        </m:fName>
                        <m:e>
                          <m:d>
                            <m:dPr>
                              <m:ctrlPr>
                                <a:rPr lang="en-US" sz="1600" b="0" i="1" smtClean="0">
                                  <a:solidFill>
                                    <a:schemeClr val="accent1">
                                      <a:lumMod val="20000"/>
                                      <a:lumOff val="80000"/>
                                    </a:schemeClr>
                                  </a:solidFill>
                                  <a:latin typeface="Cambria Math" panose="02040503050406030204" pitchFamily="18" charset="0"/>
                                </a:rPr>
                              </m:ctrlPr>
                            </m:dPr>
                            <m:e>
                              <m:r>
                                <a:rPr lang="en-US" sz="1600" b="0" i="1" smtClean="0">
                                  <a:solidFill>
                                    <a:schemeClr val="accent1">
                                      <a:lumMod val="20000"/>
                                      <a:lumOff val="80000"/>
                                    </a:schemeClr>
                                  </a:solidFill>
                                  <a:latin typeface="Cambria Math" panose="02040503050406030204" pitchFamily="18" charset="0"/>
                                </a:rPr>
                                <m:t>𝐵𝐴𝐼</m:t>
                              </m:r>
                            </m:e>
                          </m:d>
                        </m:e>
                      </m:func>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1</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𝑫𝑩𝑯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2</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𝑩𝑨𝑳</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3</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𝑪𝑹</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𝑪𝑪𝑭</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5</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𝑨𝒔𝒑𝒆𝒄𝒕</m:t>
                          </m:r>
                        </m:e>
                      </m:d>
                    </m:oMath>
                  </m:oMathPara>
                </a14:m>
                <a:endParaRPr lang="en-US" sz="1200" dirty="0">
                  <a:solidFill>
                    <a:schemeClr val="accent1">
                      <a:lumMod val="20000"/>
                      <a:lumOff val="80000"/>
                    </a:schemeClr>
                  </a:solidFill>
                </a:endParaRPr>
              </a:p>
            </p:txBody>
          </p:sp>
        </mc:Choice>
        <mc:Fallback>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E2557A06-5277-498E-74E0-00CE1C4B2FD3}"/>
                  </a:ext>
                </a:extLst>
              </p:cNvPr>
              <p:cNvSpPr txBox="1"/>
              <p:nvPr/>
            </p:nvSpPr>
            <p:spPr>
              <a:xfrm>
                <a:off x="330966" y="5473755"/>
                <a:ext cx="7809687"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r>
                        <a:rPr lang="en-US" sz="1600" b="1"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6</m:t>
                          </m:r>
                        </m:sub>
                      </m:sSub>
                      <m:r>
                        <a:rPr lang="en-US" sz="1600" b="0" i="1" smtClean="0">
                          <a:latin typeface="Cambria Math" panose="02040503050406030204" pitchFamily="18" charset="0"/>
                        </a:rPr>
                        <m:t>(</m:t>
                      </m:r>
                      <m:r>
                        <a:rPr lang="en-US" sz="1600" b="1" i="1" smtClean="0">
                          <a:latin typeface="Cambria Math" panose="02040503050406030204" pitchFamily="18" charset="0"/>
                        </a:rPr>
                        <m:t>𝑺𝒉𝒂𝒅𝒆</m:t>
                      </m:r>
                      <m:r>
                        <a:rPr lang="en-US" sz="1600" b="1" i="1" smtClean="0">
                          <a:latin typeface="Cambria Math" panose="02040503050406030204" pitchFamily="18" charset="0"/>
                        </a:rPr>
                        <m:t> </m:t>
                      </m:r>
                      <m:r>
                        <a:rPr lang="en-US" sz="1600" b="1" i="1" smtClean="0">
                          <a:latin typeface="Cambria Math" panose="02040503050406030204" pitchFamily="18" charset="0"/>
                        </a:rPr>
                        <m:t>𝑰𝒏𝒕𝒐𝒍</m:t>
                      </m:r>
                      <m:r>
                        <a:rPr lang="en-US" sz="1600" b="1" i="1" smtClean="0">
                          <a:latin typeface="Cambria Math" panose="02040503050406030204" pitchFamily="18" charset="0"/>
                        </a:rPr>
                        <m:t>.</m:t>
                      </m:r>
                      <m:r>
                        <a:rPr lang="en-US" sz="1600" b="0" i="1" smtClean="0">
                          <a:latin typeface="Cambria Math" panose="02040503050406030204" pitchFamily="18" charset="0"/>
                        </a:rPr>
                        <m:t>)</m:t>
                      </m:r>
                    </m:oMath>
                  </m:oMathPara>
                </a14:m>
                <a:endParaRPr lang="en-US" sz="1200" dirty="0"/>
              </a:p>
            </p:txBody>
          </p:sp>
        </mc:Choice>
        <mc:Fallback>
          <p:sp>
            <p:nvSpPr>
              <p:cNvPr id="13" name="TextBox 12">
                <a:extLst>
                  <a:ext uri="{FF2B5EF4-FFF2-40B4-BE49-F238E27FC236}">
                    <a16:creationId xmlns:a16="http://schemas.microsoft.com/office/drawing/2014/main" id="{E2557A06-5277-498E-74E0-00CE1C4B2FD3}"/>
                  </a:ext>
                </a:extLst>
              </p:cNvPr>
              <p:cNvSpPr txBox="1">
                <a:spLocks noRot="1" noChangeAspect="1" noMove="1" noResize="1" noEditPoints="1" noAdjustHandles="1" noChangeArrowheads="1" noChangeShapeType="1" noTextEdit="1"/>
              </p:cNvSpPr>
              <p:nvPr/>
            </p:nvSpPr>
            <p:spPr>
              <a:xfrm>
                <a:off x="330966" y="5473755"/>
                <a:ext cx="7809687" cy="246221"/>
              </a:xfrm>
              <a:prstGeom prst="rect">
                <a:avLst/>
              </a:prstGeom>
              <a:blipFill>
                <a:blip r:embed="rId5"/>
                <a:stretch>
                  <a:fillRect l="-937" b="-37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𝑩𝑨𝑯</m:t>
                          </m:r>
                        </m:e>
                      </m:d>
                    </m:oMath>
                  </m:oMathPara>
                </a14:m>
                <a:endParaRPr lang="en-US" sz="1200" dirty="0">
                  <a:solidFill>
                    <a:schemeClr val="accent1">
                      <a:lumMod val="20000"/>
                      <a:lumOff val="80000"/>
                    </a:schemeClr>
                  </a:solidFill>
                </a:endParaRPr>
              </a:p>
            </p:txBody>
          </p:sp>
        </mc:Choice>
        <mc:Fallback>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6"/>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DF0F57B-D215-4A6D-84AF-81F784812A5C}"/>
              </a:ext>
            </a:extLst>
          </p:cNvPr>
          <p:cNvCxnSpPr/>
          <p:nvPr/>
        </p:nvCxnSpPr>
        <p:spPr>
          <a:xfrm flipV="1">
            <a:off x="8893814" y="978796"/>
            <a:ext cx="0" cy="421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CCC3CE1-FDF1-0082-A949-BC2F9960241D}"/>
              </a:ext>
            </a:extLst>
          </p:cNvPr>
          <p:cNvSpPr txBox="1"/>
          <p:nvPr/>
        </p:nvSpPr>
        <p:spPr>
          <a:xfrm>
            <a:off x="8140653" y="146015"/>
            <a:ext cx="1496733" cy="646331"/>
          </a:xfrm>
          <a:prstGeom prst="rect">
            <a:avLst/>
          </a:prstGeom>
          <a:noFill/>
        </p:spPr>
        <p:txBody>
          <a:bodyPr wrap="square" rtlCol="0">
            <a:spAutoFit/>
          </a:bodyPr>
          <a:lstStyle/>
          <a:p>
            <a:pPr algn="ctr"/>
            <a:r>
              <a:rPr lang="en-US" dirty="0"/>
              <a:t>Shade intolerant</a:t>
            </a:r>
          </a:p>
        </p:txBody>
      </p:sp>
      <p:sp>
        <p:nvSpPr>
          <p:cNvPr id="21" name="TextBox 20">
            <a:extLst>
              <a:ext uri="{FF2B5EF4-FFF2-40B4-BE49-F238E27FC236}">
                <a16:creationId xmlns:a16="http://schemas.microsoft.com/office/drawing/2014/main" id="{91DEA200-EE56-733D-79FF-D69BB2606DD7}"/>
              </a:ext>
            </a:extLst>
          </p:cNvPr>
          <p:cNvSpPr txBox="1"/>
          <p:nvPr/>
        </p:nvSpPr>
        <p:spPr>
          <a:xfrm>
            <a:off x="8962394" y="1117829"/>
            <a:ext cx="1737357" cy="338554"/>
          </a:xfrm>
          <a:prstGeom prst="rect">
            <a:avLst/>
          </a:prstGeom>
          <a:noFill/>
        </p:spPr>
        <p:txBody>
          <a:bodyPr wrap="square" rtlCol="0">
            <a:spAutoFit/>
          </a:bodyPr>
          <a:lstStyle/>
          <a:p>
            <a:r>
              <a:rPr lang="en-US" sz="1600" dirty="0"/>
              <a:t>W. Larch</a:t>
            </a:r>
          </a:p>
        </p:txBody>
      </p:sp>
      <p:sp>
        <p:nvSpPr>
          <p:cNvPr id="22" name="TextBox 21">
            <a:extLst>
              <a:ext uri="{FF2B5EF4-FFF2-40B4-BE49-F238E27FC236}">
                <a16:creationId xmlns:a16="http://schemas.microsoft.com/office/drawing/2014/main" id="{51BBF25E-FF11-35EA-E815-99434B576794}"/>
              </a:ext>
            </a:extLst>
          </p:cNvPr>
          <p:cNvSpPr txBox="1"/>
          <p:nvPr/>
        </p:nvSpPr>
        <p:spPr>
          <a:xfrm>
            <a:off x="8962392" y="1396677"/>
            <a:ext cx="2000251" cy="338554"/>
          </a:xfrm>
          <a:prstGeom prst="rect">
            <a:avLst/>
          </a:prstGeom>
          <a:noFill/>
        </p:spPr>
        <p:txBody>
          <a:bodyPr wrap="square" rtlCol="0">
            <a:spAutoFit/>
          </a:bodyPr>
          <a:lstStyle/>
          <a:p>
            <a:r>
              <a:rPr lang="en-US" sz="1600" dirty="0"/>
              <a:t>Lodgepole pine</a:t>
            </a:r>
          </a:p>
        </p:txBody>
      </p:sp>
      <p:sp>
        <p:nvSpPr>
          <p:cNvPr id="23" name="TextBox 22">
            <a:extLst>
              <a:ext uri="{FF2B5EF4-FFF2-40B4-BE49-F238E27FC236}">
                <a16:creationId xmlns:a16="http://schemas.microsoft.com/office/drawing/2014/main" id="{B5453F12-9DC2-9B45-877C-E19CB3062A49}"/>
              </a:ext>
            </a:extLst>
          </p:cNvPr>
          <p:cNvSpPr txBox="1"/>
          <p:nvPr/>
        </p:nvSpPr>
        <p:spPr>
          <a:xfrm>
            <a:off x="8962390" y="4730074"/>
            <a:ext cx="2000251" cy="338554"/>
          </a:xfrm>
          <a:prstGeom prst="rect">
            <a:avLst/>
          </a:prstGeom>
          <a:noFill/>
        </p:spPr>
        <p:txBody>
          <a:bodyPr wrap="square" rtlCol="0">
            <a:spAutoFit/>
          </a:bodyPr>
          <a:lstStyle/>
          <a:p>
            <a:r>
              <a:rPr lang="en-US" sz="1600" dirty="0"/>
              <a:t>W. Hemlock</a:t>
            </a:r>
          </a:p>
        </p:txBody>
      </p:sp>
      <p:sp>
        <p:nvSpPr>
          <p:cNvPr id="24" name="TextBox 23">
            <a:extLst>
              <a:ext uri="{FF2B5EF4-FFF2-40B4-BE49-F238E27FC236}">
                <a16:creationId xmlns:a16="http://schemas.microsoft.com/office/drawing/2014/main" id="{3827A30A-020E-9096-502D-2EA74EDB29C2}"/>
              </a:ext>
            </a:extLst>
          </p:cNvPr>
          <p:cNvSpPr txBox="1"/>
          <p:nvPr/>
        </p:nvSpPr>
        <p:spPr>
          <a:xfrm>
            <a:off x="8962390" y="4997467"/>
            <a:ext cx="2000251" cy="338554"/>
          </a:xfrm>
          <a:prstGeom prst="rect">
            <a:avLst/>
          </a:prstGeom>
          <a:noFill/>
        </p:spPr>
        <p:txBody>
          <a:bodyPr wrap="square" rtlCol="0">
            <a:spAutoFit/>
          </a:bodyPr>
          <a:lstStyle/>
          <a:p>
            <a:r>
              <a:rPr lang="en-US" sz="1600" dirty="0"/>
              <a:t>Pacific yew</a:t>
            </a:r>
          </a:p>
        </p:txBody>
      </p:sp>
      <p:sp>
        <p:nvSpPr>
          <p:cNvPr id="25" name="TextBox 24">
            <a:extLst>
              <a:ext uri="{FF2B5EF4-FFF2-40B4-BE49-F238E27FC236}">
                <a16:creationId xmlns:a16="http://schemas.microsoft.com/office/drawing/2014/main" id="{C16546D2-A1C1-EE49-8DE3-012D74EE815D}"/>
              </a:ext>
            </a:extLst>
          </p:cNvPr>
          <p:cNvSpPr txBox="1"/>
          <p:nvPr/>
        </p:nvSpPr>
        <p:spPr>
          <a:xfrm>
            <a:off x="8962390" y="4040533"/>
            <a:ext cx="2446823" cy="338554"/>
          </a:xfrm>
          <a:prstGeom prst="rect">
            <a:avLst/>
          </a:prstGeom>
          <a:noFill/>
        </p:spPr>
        <p:txBody>
          <a:bodyPr wrap="square" rtlCol="0">
            <a:spAutoFit/>
          </a:bodyPr>
          <a:lstStyle/>
          <a:p>
            <a:r>
              <a:rPr lang="en-US" sz="1600" dirty="0"/>
              <a:t>Engelmann spruce</a:t>
            </a:r>
          </a:p>
        </p:txBody>
      </p:sp>
      <p:sp>
        <p:nvSpPr>
          <p:cNvPr id="26" name="TextBox 25">
            <a:extLst>
              <a:ext uri="{FF2B5EF4-FFF2-40B4-BE49-F238E27FC236}">
                <a16:creationId xmlns:a16="http://schemas.microsoft.com/office/drawing/2014/main" id="{D3BF2202-847F-6AE6-D7B8-3E120CA5F749}"/>
              </a:ext>
            </a:extLst>
          </p:cNvPr>
          <p:cNvSpPr txBox="1"/>
          <p:nvPr/>
        </p:nvSpPr>
        <p:spPr>
          <a:xfrm>
            <a:off x="8962390" y="3740542"/>
            <a:ext cx="2446823" cy="338554"/>
          </a:xfrm>
          <a:prstGeom prst="rect">
            <a:avLst/>
          </a:prstGeom>
          <a:noFill/>
        </p:spPr>
        <p:txBody>
          <a:bodyPr wrap="square" rtlCol="0">
            <a:spAutoFit/>
          </a:bodyPr>
          <a:lstStyle/>
          <a:p>
            <a:r>
              <a:rPr lang="en-US" sz="1600" dirty="0"/>
              <a:t>Subalpine fir</a:t>
            </a:r>
          </a:p>
        </p:txBody>
      </p:sp>
      <p:sp>
        <p:nvSpPr>
          <p:cNvPr id="27" name="TextBox 26">
            <a:extLst>
              <a:ext uri="{FF2B5EF4-FFF2-40B4-BE49-F238E27FC236}">
                <a16:creationId xmlns:a16="http://schemas.microsoft.com/office/drawing/2014/main" id="{C4B43E95-5DCE-3269-7B5C-C07D5BBCDF6B}"/>
              </a:ext>
            </a:extLst>
          </p:cNvPr>
          <p:cNvSpPr txBox="1"/>
          <p:nvPr/>
        </p:nvSpPr>
        <p:spPr>
          <a:xfrm>
            <a:off x="8987388" y="3432103"/>
            <a:ext cx="2446823" cy="338554"/>
          </a:xfrm>
          <a:prstGeom prst="rect">
            <a:avLst/>
          </a:prstGeom>
          <a:noFill/>
        </p:spPr>
        <p:txBody>
          <a:bodyPr wrap="square" rtlCol="0">
            <a:spAutoFit/>
          </a:bodyPr>
          <a:lstStyle/>
          <a:p>
            <a:r>
              <a:rPr lang="en-US" sz="1600" dirty="0"/>
              <a:t>Grand fir</a:t>
            </a:r>
          </a:p>
        </p:txBody>
      </p:sp>
      <p:sp>
        <p:nvSpPr>
          <p:cNvPr id="28" name="TextBox 27">
            <a:extLst>
              <a:ext uri="{FF2B5EF4-FFF2-40B4-BE49-F238E27FC236}">
                <a16:creationId xmlns:a16="http://schemas.microsoft.com/office/drawing/2014/main" id="{8F81D029-37EF-CFDC-BFFA-B6EB4F5F1841}"/>
              </a:ext>
            </a:extLst>
          </p:cNvPr>
          <p:cNvSpPr txBox="1"/>
          <p:nvPr/>
        </p:nvSpPr>
        <p:spPr>
          <a:xfrm>
            <a:off x="8962390" y="3044686"/>
            <a:ext cx="2446823" cy="338554"/>
          </a:xfrm>
          <a:prstGeom prst="rect">
            <a:avLst/>
          </a:prstGeom>
          <a:noFill/>
        </p:spPr>
        <p:txBody>
          <a:bodyPr wrap="square" rtlCol="0">
            <a:spAutoFit/>
          </a:bodyPr>
          <a:lstStyle/>
          <a:p>
            <a:r>
              <a:rPr lang="en-US" sz="1600" dirty="0"/>
              <a:t>Douglas-fir</a:t>
            </a:r>
          </a:p>
        </p:txBody>
      </p:sp>
      <p:sp>
        <p:nvSpPr>
          <p:cNvPr id="29" name="TextBox 28">
            <a:extLst>
              <a:ext uri="{FF2B5EF4-FFF2-40B4-BE49-F238E27FC236}">
                <a16:creationId xmlns:a16="http://schemas.microsoft.com/office/drawing/2014/main" id="{0D542075-2BAD-BF67-DCB6-2CC64528D5F6}"/>
              </a:ext>
            </a:extLst>
          </p:cNvPr>
          <p:cNvSpPr txBox="1"/>
          <p:nvPr/>
        </p:nvSpPr>
        <p:spPr>
          <a:xfrm>
            <a:off x="8962390" y="2763509"/>
            <a:ext cx="2000251" cy="338554"/>
          </a:xfrm>
          <a:prstGeom prst="rect">
            <a:avLst/>
          </a:prstGeom>
          <a:noFill/>
        </p:spPr>
        <p:txBody>
          <a:bodyPr wrap="square" rtlCol="0">
            <a:spAutoFit/>
          </a:bodyPr>
          <a:lstStyle/>
          <a:p>
            <a:r>
              <a:rPr lang="en-US" sz="1600" dirty="0"/>
              <a:t>White pine</a:t>
            </a:r>
          </a:p>
        </p:txBody>
      </p:sp>
      <p:sp>
        <p:nvSpPr>
          <p:cNvPr id="30" name="TextBox 29">
            <a:extLst>
              <a:ext uri="{FF2B5EF4-FFF2-40B4-BE49-F238E27FC236}">
                <a16:creationId xmlns:a16="http://schemas.microsoft.com/office/drawing/2014/main" id="{071D6B18-FE70-82B8-9838-9EAB157985AB}"/>
              </a:ext>
            </a:extLst>
          </p:cNvPr>
          <p:cNvSpPr txBox="1"/>
          <p:nvPr/>
        </p:nvSpPr>
        <p:spPr>
          <a:xfrm>
            <a:off x="8990188" y="1928182"/>
            <a:ext cx="2000251" cy="338554"/>
          </a:xfrm>
          <a:prstGeom prst="rect">
            <a:avLst/>
          </a:prstGeom>
          <a:noFill/>
        </p:spPr>
        <p:txBody>
          <a:bodyPr wrap="square" rtlCol="0">
            <a:spAutoFit/>
          </a:bodyPr>
          <a:lstStyle/>
          <a:p>
            <a:r>
              <a:rPr lang="en-US" sz="1600" dirty="0"/>
              <a:t>Ponderosa pine</a:t>
            </a:r>
          </a:p>
        </p:txBody>
      </p:sp>
      <p:sp>
        <p:nvSpPr>
          <p:cNvPr id="31" name="TextBox 30">
            <a:extLst>
              <a:ext uri="{FF2B5EF4-FFF2-40B4-BE49-F238E27FC236}">
                <a16:creationId xmlns:a16="http://schemas.microsoft.com/office/drawing/2014/main" id="{837EB787-414E-C2D9-3AE0-7EF2B12B1A58}"/>
              </a:ext>
            </a:extLst>
          </p:cNvPr>
          <p:cNvSpPr txBox="1"/>
          <p:nvPr/>
        </p:nvSpPr>
        <p:spPr>
          <a:xfrm>
            <a:off x="8955900" y="4434110"/>
            <a:ext cx="2000251" cy="338554"/>
          </a:xfrm>
          <a:prstGeom prst="rect">
            <a:avLst/>
          </a:prstGeom>
          <a:noFill/>
        </p:spPr>
        <p:txBody>
          <a:bodyPr wrap="square" rtlCol="0">
            <a:spAutoFit/>
          </a:bodyPr>
          <a:lstStyle/>
          <a:p>
            <a:r>
              <a:rPr lang="en-US" sz="1600" dirty="0"/>
              <a:t>W. Redcedar</a:t>
            </a:r>
          </a:p>
        </p:txBody>
      </p:sp>
      <p:sp>
        <p:nvSpPr>
          <p:cNvPr id="32" name="TextBox 31">
            <a:extLst>
              <a:ext uri="{FF2B5EF4-FFF2-40B4-BE49-F238E27FC236}">
                <a16:creationId xmlns:a16="http://schemas.microsoft.com/office/drawing/2014/main" id="{EE8E7ED5-18EF-26B9-DD26-54AFC83081F9}"/>
              </a:ext>
            </a:extLst>
          </p:cNvPr>
          <p:cNvSpPr txBox="1"/>
          <p:nvPr/>
        </p:nvSpPr>
        <p:spPr>
          <a:xfrm>
            <a:off x="8199463" y="5404235"/>
            <a:ext cx="1290526" cy="646331"/>
          </a:xfrm>
          <a:prstGeom prst="rect">
            <a:avLst/>
          </a:prstGeom>
          <a:noFill/>
        </p:spPr>
        <p:txBody>
          <a:bodyPr wrap="square" rtlCol="0">
            <a:spAutoFit/>
          </a:bodyPr>
          <a:lstStyle/>
          <a:p>
            <a:pPr algn="ctr"/>
            <a:r>
              <a:rPr lang="en-US" dirty="0"/>
              <a:t>Shade tolerant</a:t>
            </a:r>
          </a:p>
        </p:txBody>
      </p:sp>
      <p:cxnSp>
        <p:nvCxnSpPr>
          <p:cNvPr id="34" name="Straight Connector 33">
            <a:extLst>
              <a:ext uri="{FF2B5EF4-FFF2-40B4-BE49-F238E27FC236}">
                <a16:creationId xmlns:a16="http://schemas.microsoft.com/office/drawing/2014/main" id="{E5060DAF-9D25-3373-54B3-31AEA463E3CE}"/>
              </a:ext>
            </a:extLst>
          </p:cNvPr>
          <p:cNvCxnSpPr/>
          <p:nvPr/>
        </p:nvCxnSpPr>
        <p:spPr>
          <a:xfrm flipH="1">
            <a:off x="8762020" y="1280213"/>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C5387F-2624-E38E-491E-79B0AC4584D6}"/>
              </a:ext>
            </a:extLst>
          </p:cNvPr>
          <p:cNvCxnSpPr/>
          <p:nvPr/>
        </p:nvCxnSpPr>
        <p:spPr>
          <a:xfrm flipH="1">
            <a:off x="8766814" y="2145398"/>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2B1C648-5CE2-8E60-2470-3BEFD58EA87B}"/>
              </a:ext>
            </a:extLst>
          </p:cNvPr>
          <p:cNvCxnSpPr/>
          <p:nvPr/>
        </p:nvCxnSpPr>
        <p:spPr>
          <a:xfrm flipH="1">
            <a:off x="8762020" y="3085884"/>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290507-985D-00EF-E221-D3CB7F9CEA45}"/>
              </a:ext>
            </a:extLst>
          </p:cNvPr>
          <p:cNvCxnSpPr/>
          <p:nvPr/>
        </p:nvCxnSpPr>
        <p:spPr>
          <a:xfrm flipH="1">
            <a:off x="8762020" y="3907594"/>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F834BDF-EF1E-5F57-B83F-A023EDA00C3E}"/>
              </a:ext>
            </a:extLst>
          </p:cNvPr>
          <p:cNvCxnSpPr/>
          <p:nvPr/>
        </p:nvCxnSpPr>
        <p:spPr>
          <a:xfrm flipH="1">
            <a:off x="8762020" y="4957410"/>
            <a:ext cx="25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FE5DF4F-9968-6838-DA61-DCA25402B4DD}"/>
              </a:ext>
            </a:extLst>
          </p:cNvPr>
          <p:cNvSpPr txBox="1"/>
          <p:nvPr/>
        </p:nvSpPr>
        <p:spPr>
          <a:xfrm>
            <a:off x="8428708" y="4768814"/>
            <a:ext cx="333309" cy="400110"/>
          </a:xfrm>
          <a:prstGeom prst="rect">
            <a:avLst/>
          </a:prstGeom>
          <a:noFill/>
        </p:spPr>
        <p:txBody>
          <a:bodyPr wrap="square" rtlCol="0">
            <a:spAutoFit/>
          </a:bodyPr>
          <a:lstStyle/>
          <a:p>
            <a:r>
              <a:rPr lang="en-US" sz="2000" dirty="0"/>
              <a:t>0</a:t>
            </a:r>
          </a:p>
        </p:txBody>
      </p:sp>
      <p:sp>
        <p:nvSpPr>
          <p:cNvPr id="40" name="TextBox 39">
            <a:extLst>
              <a:ext uri="{FF2B5EF4-FFF2-40B4-BE49-F238E27FC236}">
                <a16:creationId xmlns:a16="http://schemas.microsoft.com/office/drawing/2014/main" id="{661BC814-653F-77D1-EBA2-E74DCDF56EAA}"/>
              </a:ext>
            </a:extLst>
          </p:cNvPr>
          <p:cNvSpPr txBox="1"/>
          <p:nvPr/>
        </p:nvSpPr>
        <p:spPr>
          <a:xfrm>
            <a:off x="8176549" y="3725803"/>
            <a:ext cx="867332" cy="400110"/>
          </a:xfrm>
          <a:prstGeom prst="rect">
            <a:avLst/>
          </a:prstGeom>
          <a:noFill/>
        </p:spPr>
        <p:txBody>
          <a:bodyPr wrap="square" rtlCol="0">
            <a:spAutoFit/>
          </a:bodyPr>
          <a:lstStyle/>
          <a:p>
            <a:r>
              <a:rPr lang="en-US" sz="2000" dirty="0"/>
              <a:t>0.25</a:t>
            </a:r>
          </a:p>
        </p:txBody>
      </p:sp>
      <p:sp>
        <p:nvSpPr>
          <p:cNvPr id="41" name="TextBox 40">
            <a:extLst>
              <a:ext uri="{FF2B5EF4-FFF2-40B4-BE49-F238E27FC236}">
                <a16:creationId xmlns:a16="http://schemas.microsoft.com/office/drawing/2014/main" id="{712F4F71-9D38-D202-CD7B-19CDFD8958B7}"/>
              </a:ext>
            </a:extLst>
          </p:cNvPr>
          <p:cNvSpPr txBox="1"/>
          <p:nvPr/>
        </p:nvSpPr>
        <p:spPr>
          <a:xfrm>
            <a:off x="8299974" y="2916843"/>
            <a:ext cx="544752" cy="400110"/>
          </a:xfrm>
          <a:prstGeom prst="rect">
            <a:avLst/>
          </a:prstGeom>
          <a:noFill/>
        </p:spPr>
        <p:txBody>
          <a:bodyPr wrap="square" rtlCol="0">
            <a:spAutoFit/>
          </a:bodyPr>
          <a:lstStyle/>
          <a:p>
            <a:r>
              <a:rPr lang="en-US" sz="2000" dirty="0"/>
              <a:t>0.5</a:t>
            </a:r>
          </a:p>
        </p:txBody>
      </p:sp>
      <p:sp>
        <p:nvSpPr>
          <p:cNvPr id="42" name="TextBox 41">
            <a:extLst>
              <a:ext uri="{FF2B5EF4-FFF2-40B4-BE49-F238E27FC236}">
                <a16:creationId xmlns:a16="http://schemas.microsoft.com/office/drawing/2014/main" id="{1486F779-AEB1-EF78-B56B-3EEA58CD6BCB}"/>
              </a:ext>
            </a:extLst>
          </p:cNvPr>
          <p:cNvSpPr txBox="1"/>
          <p:nvPr/>
        </p:nvSpPr>
        <p:spPr>
          <a:xfrm>
            <a:off x="8176549" y="1973581"/>
            <a:ext cx="867332" cy="400110"/>
          </a:xfrm>
          <a:prstGeom prst="rect">
            <a:avLst/>
          </a:prstGeom>
          <a:noFill/>
        </p:spPr>
        <p:txBody>
          <a:bodyPr wrap="square" rtlCol="0">
            <a:spAutoFit/>
          </a:bodyPr>
          <a:lstStyle/>
          <a:p>
            <a:r>
              <a:rPr lang="en-US" sz="2000" dirty="0"/>
              <a:t>0.75</a:t>
            </a:r>
          </a:p>
        </p:txBody>
      </p:sp>
      <p:sp>
        <p:nvSpPr>
          <p:cNvPr id="43" name="TextBox 42">
            <a:extLst>
              <a:ext uri="{FF2B5EF4-FFF2-40B4-BE49-F238E27FC236}">
                <a16:creationId xmlns:a16="http://schemas.microsoft.com/office/drawing/2014/main" id="{3EBB1AA1-B38D-B872-8A37-DC7B0DA4CEF0}"/>
              </a:ext>
            </a:extLst>
          </p:cNvPr>
          <p:cNvSpPr txBox="1"/>
          <p:nvPr/>
        </p:nvSpPr>
        <p:spPr>
          <a:xfrm>
            <a:off x="8446313" y="1083430"/>
            <a:ext cx="297435" cy="400110"/>
          </a:xfrm>
          <a:prstGeom prst="rect">
            <a:avLst/>
          </a:prstGeom>
          <a:noFill/>
        </p:spPr>
        <p:txBody>
          <a:bodyPr wrap="square" rtlCol="0">
            <a:spAutoFit/>
          </a:bodyPr>
          <a:lstStyle/>
          <a:p>
            <a:r>
              <a:rPr lang="en-US" sz="2000" dirty="0"/>
              <a:t>1</a:t>
            </a:r>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B8D7954F-595F-4803-91B1-E3FEFEEBFCD7}"/>
                  </a:ext>
                </a:extLst>
              </p:cNvPr>
              <p:cNvSpPr txBox="1"/>
              <p:nvPr/>
            </p:nvSpPr>
            <p:spPr>
              <a:xfrm>
                <a:off x="330965" y="4777072"/>
                <a:ext cx="7303930"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solidFill>
                                <a:schemeClr val="accent1">
                                  <a:lumMod val="20000"/>
                                  <a:lumOff val="80000"/>
                                </a:schemeClr>
                              </a:solidFill>
                              <a:latin typeface="Cambria Math" panose="02040503050406030204" pitchFamily="18" charset="0"/>
                            </a:rPr>
                          </m:ctrlPr>
                        </m:funcPr>
                        <m:fName>
                          <m:r>
                            <m:rPr>
                              <m:sty m:val="p"/>
                            </m:rPr>
                            <a:rPr lang="en-US" sz="1600" b="0" i="0" smtClean="0">
                              <a:solidFill>
                                <a:schemeClr val="accent1">
                                  <a:lumMod val="20000"/>
                                  <a:lumOff val="80000"/>
                                </a:schemeClr>
                              </a:solidFill>
                              <a:latin typeface="Cambria Math" panose="02040503050406030204" pitchFamily="18" charset="0"/>
                            </a:rPr>
                            <m:t>ln</m:t>
                          </m:r>
                        </m:fName>
                        <m:e>
                          <m:d>
                            <m:dPr>
                              <m:ctrlPr>
                                <a:rPr lang="en-US" sz="1600" b="0" i="1" smtClean="0">
                                  <a:solidFill>
                                    <a:schemeClr val="accent1">
                                      <a:lumMod val="20000"/>
                                      <a:lumOff val="80000"/>
                                    </a:schemeClr>
                                  </a:solidFill>
                                  <a:latin typeface="Cambria Math" panose="02040503050406030204" pitchFamily="18" charset="0"/>
                                </a:rPr>
                              </m:ctrlPr>
                            </m:dPr>
                            <m:e>
                              <m:r>
                                <a:rPr lang="en-US" sz="1600" b="0" i="1" smtClean="0">
                                  <a:solidFill>
                                    <a:schemeClr val="accent1">
                                      <a:lumMod val="20000"/>
                                      <a:lumOff val="80000"/>
                                    </a:schemeClr>
                                  </a:solidFill>
                                  <a:latin typeface="Cambria Math" panose="02040503050406030204" pitchFamily="18" charset="0"/>
                                </a:rPr>
                                <m:t>𝐵𝐴𝐼</m:t>
                              </m:r>
                            </m:e>
                          </m:d>
                        </m:e>
                      </m:func>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1</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𝑫𝑩𝑯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i="1">
                              <a:solidFill>
                                <a:schemeClr val="accent1">
                                  <a:lumMod val="20000"/>
                                  <a:lumOff val="80000"/>
                                </a:schemeClr>
                              </a:solidFill>
                              <a:latin typeface="Cambria Math" panose="02040503050406030204" pitchFamily="18" charset="0"/>
                            </a:rPr>
                            <m:t>2</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𝑩𝑨𝑳</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3</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𝑪𝑹</m:t>
                          </m:r>
                        </m:e>
                      </m:d>
                      <m:r>
                        <a:rPr lang="en-US" sz="1600" b="0"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4</m:t>
                          </m:r>
                        </m:sub>
                      </m:sSub>
                      <m:d>
                        <m:dPr>
                          <m:ctrlPr>
                            <a:rPr lang="en-US" sz="1600" b="0" i="1" smtClean="0">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𝑩𝑨𝑯</m:t>
                          </m:r>
                        </m:e>
                      </m:d>
                      <m:r>
                        <a:rPr lang="en-US" sz="1600" i="1">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5</m:t>
                          </m:r>
                        </m:sub>
                      </m:sSub>
                      <m:d>
                        <m:dPr>
                          <m:ctrlPr>
                            <a:rPr lang="en-US" sz="1600" i="1">
                              <a:solidFill>
                                <a:schemeClr val="accent1">
                                  <a:lumMod val="20000"/>
                                  <a:lumOff val="80000"/>
                                </a:schemeClr>
                              </a:solidFill>
                              <a:latin typeface="Cambria Math" panose="02040503050406030204" pitchFamily="18" charset="0"/>
                            </a:rPr>
                          </m:ctrlPr>
                        </m:dPr>
                        <m:e>
                          <m:r>
                            <a:rPr lang="en-US" sz="1600" b="1" i="1" smtClean="0">
                              <a:solidFill>
                                <a:schemeClr val="accent1">
                                  <a:lumMod val="20000"/>
                                  <a:lumOff val="80000"/>
                                </a:schemeClr>
                              </a:solidFill>
                              <a:latin typeface="Cambria Math" panose="02040503050406030204" pitchFamily="18" charset="0"/>
                            </a:rPr>
                            <m:t>𝑨𝒔𝒑𝒆𝒄𝒕</m:t>
                          </m:r>
                        </m:e>
                      </m:d>
                      <m:r>
                        <a:rPr lang="en-US" sz="1600" b="1" i="1" smtClean="0">
                          <a:solidFill>
                            <a:schemeClr val="accent1">
                              <a:lumMod val="20000"/>
                              <a:lumOff val="80000"/>
                            </a:schemeClr>
                          </a:solidFill>
                          <a:latin typeface="Cambria Math" panose="02040503050406030204" pitchFamily="18" charset="0"/>
                        </a:rPr>
                        <m:t>+</m:t>
                      </m:r>
                      <m:sSub>
                        <m:sSubPr>
                          <m:ctrlPr>
                            <a:rPr lang="en-US" sz="1600" i="1">
                              <a:solidFill>
                                <a:schemeClr val="accent1">
                                  <a:lumMod val="20000"/>
                                  <a:lumOff val="80000"/>
                                </a:schemeClr>
                              </a:solidFill>
                              <a:latin typeface="Cambria Math" panose="02040503050406030204" pitchFamily="18" charset="0"/>
                            </a:rPr>
                          </m:ctrlPr>
                        </m:sSubPr>
                        <m:e>
                          <m:r>
                            <a:rPr lang="en-US" sz="1600" i="1">
                              <a:solidFill>
                                <a:schemeClr val="accent1">
                                  <a:lumMod val="20000"/>
                                  <a:lumOff val="80000"/>
                                </a:schemeClr>
                              </a:solidFill>
                              <a:latin typeface="Cambria Math" panose="02040503050406030204" pitchFamily="18" charset="0"/>
                            </a:rPr>
                            <m:t>𝑓</m:t>
                          </m:r>
                        </m:e>
                        <m:sub>
                          <m:r>
                            <a:rPr lang="en-US" sz="1600" b="0" i="1" smtClean="0">
                              <a:solidFill>
                                <a:schemeClr val="accent1">
                                  <a:lumMod val="20000"/>
                                  <a:lumOff val="80000"/>
                                </a:schemeClr>
                              </a:solidFill>
                              <a:latin typeface="Cambria Math" panose="02040503050406030204" pitchFamily="18" charset="0"/>
                            </a:rPr>
                            <m:t>6</m:t>
                          </m:r>
                        </m:sub>
                      </m:sSub>
                      <m:r>
                        <a:rPr lang="en-US" sz="1600" b="0" i="1" smtClean="0">
                          <a:solidFill>
                            <a:schemeClr val="accent1">
                              <a:lumMod val="20000"/>
                              <a:lumOff val="80000"/>
                            </a:schemeClr>
                          </a:solidFill>
                          <a:latin typeface="Cambria Math" panose="02040503050406030204" pitchFamily="18" charset="0"/>
                        </a:rPr>
                        <m:t>(</m:t>
                      </m:r>
                      <m:r>
                        <a:rPr lang="en-US" sz="1600" b="1" i="1" smtClean="0">
                          <a:solidFill>
                            <a:schemeClr val="accent1">
                              <a:lumMod val="20000"/>
                              <a:lumOff val="80000"/>
                            </a:schemeClr>
                          </a:solidFill>
                          <a:latin typeface="Cambria Math" panose="02040503050406030204" pitchFamily="18" charset="0"/>
                        </a:rPr>
                        <m:t>𝑷𝒖𝒓𝒊𝒕𝒚</m:t>
                      </m:r>
                      <m:r>
                        <a:rPr lang="en-US" sz="1600" b="0" i="1" smtClean="0">
                          <a:solidFill>
                            <a:schemeClr val="accent1">
                              <a:lumMod val="20000"/>
                              <a:lumOff val="80000"/>
                            </a:schemeClr>
                          </a:solidFill>
                          <a:latin typeface="Cambria Math" panose="02040503050406030204" pitchFamily="18" charset="0"/>
                        </a:rPr>
                        <m:t>)</m:t>
                      </m:r>
                    </m:oMath>
                  </m:oMathPara>
                </a14:m>
                <a:endParaRPr lang="en-US" sz="1200" dirty="0">
                  <a:solidFill>
                    <a:schemeClr val="accent1">
                      <a:lumMod val="20000"/>
                      <a:lumOff val="80000"/>
                    </a:schemeClr>
                  </a:solidFill>
                </a:endParaRPr>
              </a:p>
            </p:txBody>
          </p:sp>
        </mc:Choice>
        <mc:Fallback>
          <p:sp>
            <p:nvSpPr>
              <p:cNvPr id="44" name="TextBox 43">
                <a:extLst>
                  <a:ext uri="{FF2B5EF4-FFF2-40B4-BE49-F238E27FC236}">
                    <a16:creationId xmlns:a16="http://schemas.microsoft.com/office/drawing/2014/main" id="{B8D7954F-595F-4803-91B1-E3FEFEEBFCD7}"/>
                  </a:ext>
                </a:extLst>
              </p:cNvPr>
              <p:cNvSpPr txBox="1">
                <a:spLocks noRot="1" noChangeAspect="1" noMove="1" noResize="1" noEditPoints="1" noAdjustHandles="1" noChangeArrowheads="1" noChangeShapeType="1" noTextEdit="1"/>
              </p:cNvSpPr>
              <p:nvPr/>
            </p:nvSpPr>
            <p:spPr>
              <a:xfrm>
                <a:off x="330965" y="4777072"/>
                <a:ext cx="7303930" cy="246221"/>
              </a:xfrm>
              <a:prstGeom prst="rect">
                <a:avLst/>
              </a:prstGeom>
              <a:blipFill>
                <a:blip r:embed="rId7"/>
                <a:stretch>
                  <a:fillRect l="-1002" b="-37500"/>
                </a:stretch>
              </a:blipFill>
            </p:spPr>
            <p:txBody>
              <a:bodyPr/>
              <a:lstStyle/>
              <a:p>
                <a:r>
                  <a:rPr lang="en-US">
                    <a:noFill/>
                  </a:rPr>
                  <a:t> </a:t>
                </a:r>
              </a:p>
            </p:txBody>
          </p:sp>
        </mc:Fallback>
      </mc:AlternateContent>
    </p:spTree>
    <p:extLst>
      <p:ext uri="{BB962C8B-B14F-4D97-AF65-F5344CB8AC3E}">
        <p14:creationId xmlns:p14="http://schemas.microsoft.com/office/powerpoint/2010/main" val="2220721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10;&#10;Description automatically generated">
            <a:extLst>
              <a:ext uri="{FF2B5EF4-FFF2-40B4-BE49-F238E27FC236}">
                <a16:creationId xmlns:a16="http://schemas.microsoft.com/office/drawing/2014/main" id="{88BC8202-0F2D-0383-66F9-5ED9925B2D8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344" t="33273" b="35881"/>
          <a:stretch/>
        </p:blipFill>
        <p:spPr>
          <a:xfrm>
            <a:off x="4068499" y="1243154"/>
            <a:ext cx="3414812" cy="2233283"/>
          </a:xfrm>
        </p:spPr>
      </p:pic>
      <p:graphicFrame>
        <p:nvGraphicFramePr>
          <p:cNvPr id="2" name="Content Placeholder 1">
            <a:extLst>
              <a:ext uri="{FF2B5EF4-FFF2-40B4-BE49-F238E27FC236}">
                <a16:creationId xmlns:a16="http://schemas.microsoft.com/office/drawing/2014/main" id="{4ACC7D58-5C1C-4B44-B1E7-8F51B537ED65}"/>
              </a:ext>
            </a:extLst>
          </p:cNvPr>
          <p:cNvGraphicFramePr>
            <a:graphicFrameLocks noGrp="1"/>
          </p:cNvGraphicFramePr>
          <p:nvPr>
            <p:ph sz="half" idx="2"/>
            <p:extLst>
              <p:ext uri="{D42A27DB-BD31-4B8C-83A1-F6EECF244321}">
                <p14:modId xmlns:p14="http://schemas.microsoft.com/office/powerpoint/2010/main" val="3829197597"/>
              </p:ext>
            </p:extLst>
          </p:nvPr>
        </p:nvGraphicFramePr>
        <p:xfrm>
          <a:off x="2729629" y="4343443"/>
          <a:ext cx="6732741" cy="1854200"/>
        </p:xfrm>
        <a:graphic>
          <a:graphicData uri="http://schemas.openxmlformats.org/drawingml/2006/table">
            <a:tbl>
              <a:tblPr firstRow="1" bandRow="1">
                <a:tableStyleId>{5C22544A-7EE6-4342-B048-85BDC9FD1C3A}</a:tableStyleId>
              </a:tblPr>
              <a:tblGrid>
                <a:gridCol w="2683254">
                  <a:extLst>
                    <a:ext uri="{9D8B030D-6E8A-4147-A177-3AD203B41FA5}">
                      <a16:colId xmlns:a16="http://schemas.microsoft.com/office/drawing/2014/main" val="1890093837"/>
                    </a:ext>
                  </a:extLst>
                </a:gridCol>
                <a:gridCol w="1472540">
                  <a:extLst>
                    <a:ext uri="{9D8B030D-6E8A-4147-A177-3AD203B41FA5}">
                      <a16:colId xmlns:a16="http://schemas.microsoft.com/office/drawing/2014/main" val="4239234667"/>
                    </a:ext>
                  </a:extLst>
                </a:gridCol>
                <a:gridCol w="2576947">
                  <a:extLst>
                    <a:ext uri="{9D8B030D-6E8A-4147-A177-3AD203B41FA5}">
                      <a16:colId xmlns:a16="http://schemas.microsoft.com/office/drawing/2014/main" val="1304879072"/>
                    </a:ext>
                  </a:extLst>
                </a:gridCol>
              </a:tblGrid>
              <a:tr h="370840">
                <a:tc>
                  <a:txBody>
                    <a:bodyPr/>
                    <a:lstStyle/>
                    <a:p>
                      <a:r>
                        <a:rPr lang="en-US" dirty="0"/>
                        <a:t>Model</a:t>
                      </a:r>
                    </a:p>
                  </a:txBody>
                  <a:tcPr/>
                </a:tc>
                <a:tc>
                  <a:txBody>
                    <a:bodyPr/>
                    <a:lstStyle/>
                    <a:p>
                      <a:pPr algn="ctr"/>
                      <a:r>
                        <a:rPr lang="en-US" dirty="0"/>
                        <a:t>RMSE</a:t>
                      </a:r>
                    </a:p>
                  </a:txBody>
                  <a:tcPr/>
                </a:tc>
                <a:tc>
                  <a:txBody>
                    <a:bodyPr/>
                    <a:lstStyle/>
                    <a:p>
                      <a:r>
                        <a:rPr lang="en-US" dirty="0"/>
                        <a:t>Deviance explained</a:t>
                      </a:r>
                    </a:p>
                  </a:txBody>
                  <a:tcPr/>
                </a:tc>
                <a:extLst>
                  <a:ext uri="{0D108BD9-81ED-4DB2-BD59-A6C34878D82A}">
                    <a16:rowId xmlns:a16="http://schemas.microsoft.com/office/drawing/2014/main" val="1302225054"/>
                  </a:ext>
                </a:extLst>
              </a:tr>
              <a:tr h="370840">
                <a:tc>
                  <a:txBody>
                    <a:bodyPr/>
                    <a:lstStyle/>
                    <a:p>
                      <a:r>
                        <a:rPr lang="en-US" dirty="0"/>
                        <a:t>No species-mixing</a:t>
                      </a:r>
                    </a:p>
                  </a:txBody>
                  <a:tcPr/>
                </a:tc>
                <a:tc>
                  <a:txBody>
                    <a:bodyPr/>
                    <a:lstStyle/>
                    <a:p>
                      <a:pPr algn="ctr"/>
                      <a:r>
                        <a:rPr lang="en-US" dirty="0"/>
                        <a:t>55.8%</a:t>
                      </a:r>
                    </a:p>
                  </a:txBody>
                  <a:tcPr/>
                </a:tc>
                <a:tc>
                  <a:txBody>
                    <a:bodyPr/>
                    <a:lstStyle/>
                    <a:p>
                      <a:pPr algn="ctr"/>
                      <a:r>
                        <a:rPr lang="en-US" dirty="0"/>
                        <a:t>84.91%</a:t>
                      </a:r>
                    </a:p>
                  </a:txBody>
                  <a:tcPr/>
                </a:tc>
                <a:extLst>
                  <a:ext uri="{0D108BD9-81ED-4DB2-BD59-A6C34878D82A}">
                    <a16:rowId xmlns:a16="http://schemas.microsoft.com/office/drawing/2014/main" val="3401458151"/>
                  </a:ext>
                </a:extLst>
              </a:tr>
              <a:tr h="370840">
                <a:tc>
                  <a:txBody>
                    <a:bodyPr/>
                    <a:lstStyle/>
                    <a:p>
                      <a:r>
                        <a:rPr lang="en-US" dirty="0"/>
                        <a:t>CCF</a:t>
                      </a:r>
                    </a:p>
                  </a:txBody>
                  <a:tcPr/>
                </a:tc>
                <a:tc>
                  <a:txBody>
                    <a:bodyPr/>
                    <a:lstStyle/>
                    <a:p>
                      <a:pPr algn="ctr"/>
                      <a:r>
                        <a:rPr lang="en-US" dirty="0"/>
                        <a:t>55.6%</a:t>
                      </a:r>
                    </a:p>
                  </a:txBody>
                  <a:tcPr/>
                </a:tc>
                <a:tc>
                  <a:txBody>
                    <a:bodyPr/>
                    <a:lstStyle/>
                    <a:p>
                      <a:pPr algn="ctr"/>
                      <a:r>
                        <a:rPr lang="en-US" dirty="0"/>
                        <a:t>84.42%</a:t>
                      </a:r>
                    </a:p>
                  </a:txBody>
                  <a:tcPr/>
                </a:tc>
                <a:extLst>
                  <a:ext uri="{0D108BD9-81ED-4DB2-BD59-A6C34878D82A}">
                    <a16:rowId xmlns:a16="http://schemas.microsoft.com/office/drawing/2014/main" val="576466265"/>
                  </a:ext>
                </a:extLst>
              </a:tr>
              <a:tr h="370840">
                <a:tc>
                  <a:txBody>
                    <a:bodyPr/>
                    <a:lstStyle/>
                    <a:p>
                      <a:r>
                        <a:rPr lang="en-US" dirty="0"/>
                        <a:t>Purity</a:t>
                      </a:r>
                    </a:p>
                  </a:txBody>
                  <a:tcPr/>
                </a:tc>
                <a:tc>
                  <a:txBody>
                    <a:bodyPr/>
                    <a:lstStyle/>
                    <a:p>
                      <a:pPr algn="ctr"/>
                      <a:r>
                        <a:rPr lang="en-US" dirty="0"/>
                        <a:t>53.2%</a:t>
                      </a:r>
                    </a:p>
                  </a:txBody>
                  <a:tcPr/>
                </a:tc>
                <a:tc>
                  <a:txBody>
                    <a:bodyPr/>
                    <a:lstStyle/>
                    <a:p>
                      <a:pPr algn="ctr"/>
                      <a:r>
                        <a:rPr lang="en-US" dirty="0"/>
                        <a:t>85.07%</a:t>
                      </a:r>
                    </a:p>
                  </a:txBody>
                  <a:tcPr/>
                </a:tc>
                <a:extLst>
                  <a:ext uri="{0D108BD9-81ED-4DB2-BD59-A6C34878D82A}">
                    <a16:rowId xmlns:a16="http://schemas.microsoft.com/office/drawing/2014/main" val="2949151256"/>
                  </a:ext>
                </a:extLst>
              </a:tr>
              <a:tr h="370840">
                <a:tc>
                  <a:txBody>
                    <a:bodyPr/>
                    <a:lstStyle/>
                    <a:p>
                      <a:r>
                        <a:rPr lang="en-US" dirty="0"/>
                        <a:t>Shade intolerance</a:t>
                      </a:r>
                    </a:p>
                  </a:txBody>
                  <a:tcPr/>
                </a:tc>
                <a:tc>
                  <a:txBody>
                    <a:bodyPr/>
                    <a:lstStyle/>
                    <a:p>
                      <a:pPr algn="ctr"/>
                      <a:r>
                        <a:rPr lang="en-US" dirty="0"/>
                        <a:t>53.6%</a:t>
                      </a:r>
                    </a:p>
                  </a:txBody>
                  <a:tcPr/>
                </a:tc>
                <a:tc>
                  <a:txBody>
                    <a:bodyPr/>
                    <a:lstStyle/>
                    <a:p>
                      <a:pPr algn="ctr"/>
                      <a:r>
                        <a:rPr lang="en-US" dirty="0"/>
                        <a:t>85.02%</a:t>
                      </a:r>
                    </a:p>
                  </a:txBody>
                  <a:tcPr/>
                </a:tc>
                <a:extLst>
                  <a:ext uri="{0D108BD9-81ED-4DB2-BD59-A6C34878D82A}">
                    <a16:rowId xmlns:a16="http://schemas.microsoft.com/office/drawing/2014/main" val="4269515840"/>
                  </a:ext>
                </a:extLst>
              </a:tr>
            </a:tbl>
          </a:graphicData>
        </a:graphic>
      </p:graphicFrame>
      <p:pic>
        <p:nvPicPr>
          <p:cNvPr id="6" name="Picture 5">
            <a:extLst>
              <a:ext uri="{FF2B5EF4-FFF2-40B4-BE49-F238E27FC236}">
                <a16:creationId xmlns:a16="http://schemas.microsoft.com/office/drawing/2014/main" id="{4CBB2B44-599A-02E5-919C-37388D73E0AA}"/>
              </a:ext>
            </a:extLst>
          </p:cNvPr>
          <p:cNvPicPr>
            <a:picLocks noChangeAspect="1"/>
          </p:cNvPicPr>
          <p:nvPr/>
        </p:nvPicPr>
        <p:blipFill>
          <a:blip r:embed="rId4"/>
          <a:stretch>
            <a:fillRect/>
          </a:stretch>
        </p:blipFill>
        <p:spPr>
          <a:xfrm>
            <a:off x="-5735789" y="3012833"/>
            <a:ext cx="5548870" cy="1462701"/>
          </a:xfrm>
          <a:prstGeom prst="rect">
            <a:avLst/>
          </a:prstGeom>
        </p:spPr>
      </p:pic>
      <p:sp>
        <p:nvSpPr>
          <p:cNvPr id="3" name="Title 1">
            <a:extLst>
              <a:ext uri="{FF2B5EF4-FFF2-40B4-BE49-F238E27FC236}">
                <a16:creationId xmlns:a16="http://schemas.microsoft.com/office/drawing/2014/main" id="{3D4EC7F2-D146-9BE8-0F36-12749E497D95}"/>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p:pic>
        <p:nvPicPr>
          <p:cNvPr id="9" name="Picture 8">
            <a:extLst>
              <a:ext uri="{FF2B5EF4-FFF2-40B4-BE49-F238E27FC236}">
                <a16:creationId xmlns:a16="http://schemas.microsoft.com/office/drawing/2014/main" id="{D3BB18BB-44DF-203E-FBEA-FBCAF2CD71B9}"/>
              </a:ext>
            </a:extLst>
          </p:cNvPr>
          <p:cNvPicPr>
            <a:picLocks noChangeAspect="1"/>
          </p:cNvPicPr>
          <p:nvPr/>
        </p:nvPicPr>
        <p:blipFill rotWithShape="1">
          <a:blip r:embed="rId5"/>
          <a:srcRect l="5003" t="67677" r="472" b="1838"/>
          <a:stretch/>
        </p:blipFill>
        <p:spPr>
          <a:xfrm>
            <a:off x="7603114" y="1243154"/>
            <a:ext cx="3520827" cy="2278761"/>
          </a:xfrm>
          <a:prstGeom prst="rect">
            <a:avLst/>
          </a:prstGeom>
        </p:spPr>
      </p:pic>
      <p:pic>
        <p:nvPicPr>
          <p:cNvPr id="10" name="Picture 9">
            <a:extLst>
              <a:ext uri="{FF2B5EF4-FFF2-40B4-BE49-F238E27FC236}">
                <a16:creationId xmlns:a16="http://schemas.microsoft.com/office/drawing/2014/main" id="{FB22925A-3155-7B7C-4857-F23326463C87}"/>
              </a:ext>
            </a:extLst>
          </p:cNvPr>
          <p:cNvPicPr>
            <a:picLocks noChangeAspect="1"/>
          </p:cNvPicPr>
          <p:nvPr/>
        </p:nvPicPr>
        <p:blipFill rotWithShape="1">
          <a:blip r:embed="rId5"/>
          <a:srcRect l="5344" b="70445"/>
          <a:stretch/>
        </p:blipFill>
        <p:spPr>
          <a:xfrm>
            <a:off x="536182" y="1313330"/>
            <a:ext cx="3414812" cy="2138407"/>
          </a:xfrm>
          <a:prstGeom prst="rect">
            <a:avLst/>
          </a:prstGeom>
        </p:spPr>
      </p:pic>
      <p:sp>
        <p:nvSpPr>
          <p:cNvPr id="5" name="TextBox 4">
            <a:extLst>
              <a:ext uri="{FF2B5EF4-FFF2-40B4-BE49-F238E27FC236}">
                <a16:creationId xmlns:a16="http://schemas.microsoft.com/office/drawing/2014/main" id="{FF2CE325-84A6-4D0F-8958-13CA533D5655}"/>
              </a:ext>
            </a:extLst>
          </p:cNvPr>
          <p:cNvSpPr txBox="1"/>
          <p:nvPr/>
        </p:nvSpPr>
        <p:spPr>
          <a:xfrm>
            <a:off x="1757548" y="3521915"/>
            <a:ext cx="972081" cy="369332"/>
          </a:xfrm>
          <a:prstGeom prst="rect">
            <a:avLst/>
          </a:prstGeom>
          <a:noFill/>
        </p:spPr>
        <p:txBody>
          <a:bodyPr wrap="square" rtlCol="0">
            <a:spAutoFit/>
          </a:bodyPr>
          <a:lstStyle/>
          <a:p>
            <a:r>
              <a:rPr lang="en-US" dirty="0"/>
              <a:t>CCF</a:t>
            </a:r>
          </a:p>
        </p:txBody>
      </p:sp>
      <p:sp>
        <p:nvSpPr>
          <p:cNvPr id="11" name="TextBox 10">
            <a:extLst>
              <a:ext uri="{FF2B5EF4-FFF2-40B4-BE49-F238E27FC236}">
                <a16:creationId xmlns:a16="http://schemas.microsoft.com/office/drawing/2014/main" id="{17B84FE8-1258-480D-BC53-E1DDD6669B71}"/>
              </a:ext>
            </a:extLst>
          </p:cNvPr>
          <p:cNvSpPr txBox="1"/>
          <p:nvPr/>
        </p:nvSpPr>
        <p:spPr>
          <a:xfrm>
            <a:off x="5609958" y="3516890"/>
            <a:ext cx="972081" cy="369332"/>
          </a:xfrm>
          <a:prstGeom prst="rect">
            <a:avLst/>
          </a:prstGeom>
          <a:noFill/>
        </p:spPr>
        <p:txBody>
          <a:bodyPr wrap="square" rtlCol="0">
            <a:spAutoFit/>
          </a:bodyPr>
          <a:lstStyle/>
          <a:p>
            <a:r>
              <a:rPr lang="en-US" dirty="0"/>
              <a:t>Purity</a:t>
            </a:r>
          </a:p>
        </p:txBody>
      </p:sp>
      <p:sp>
        <p:nvSpPr>
          <p:cNvPr id="12" name="TextBox 11">
            <a:extLst>
              <a:ext uri="{FF2B5EF4-FFF2-40B4-BE49-F238E27FC236}">
                <a16:creationId xmlns:a16="http://schemas.microsoft.com/office/drawing/2014/main" id="{FC85572E-4811-4693-8FE6-64C7751317A8}"/>
              </a:ext>
            </a:extLst>
          </p:cNvPr>
          <p:cNvSpPr txBox="1"/>
          <p:nvPr/>
        </p:nvSpPr>
        <p:spPr>
          <a:xfrm>
            <a:off x="8526506" y="3516890"/>
            <a:ext cx="2165861" cy="369332"/>
          </a:xfrm>
          <a:prstGeom prst="rect">
            <a:avLst/>
          </a:prstGeom>
          <a:noFill/>
        </p:spPr>
        <p:txBody>
          <a:bodyPr wrap="square" rtlCol="0">
            <a:spAutoFit/>
          </a:bodyPr>
          <a:lstStyle/>
          <a:p>
            <a:r>
              <a:rPr lang="en-US" dirty="0"/>
              <a:t>Shade intolerance</a:t>
            </a:r>
          </a:p>
        </p:txBody>
      </p:sp>
      <p:sp>
        <p:nvSpPr>
          <p:cNvPr id="13" name="TextBox 12">
            <a:extLst>
              <a:ext uri="{FF2B5EF4-FFF2-40B4-BE49-F238E27FC236}">
                <a16:creationId xmlns:a16="http://schemas.microsoft.com/office/drawing/2014/main" id="{A0B4752C-3412-4E8E-9BBA-E6A9486EEC0D}"/>
              </a:ext>
            </a:extLst>
          </p:cNvPr>
          <p:cNvSpPr txBox="1"/>
          <p:nvPr/>
        </p:nvSpPr>
        <p:spPr>
          <a:xfrm rot="16200000">
            <a:off x="-134972" y="2083020"/>
            <a:ext cx="972081" cy="369332"/>
          </a:xfrm>
          <a:prstGeom prst="rect">
            <a:avLst/>
          </a:prstGeom>
          <a:noFill/>
        </p:spPr>
        <p:txBody>
          <a:bodyPr wrap="square" rtlCol="0">
            <a:spAutoFit/>
          </a:bodyPr>
          <a:lstStyle/>
          <a:p>
            <a:r>
              <a:rPr lang="en-US" dirty="0"/>
              <a:t>Effect</a:t>
            </a:r>
          </a:p>
        </p:txBody>
      </p:sp>
    </p:spTree>
    <p:extLst>
      <p:ext uri="{BB962C8B-B14F-4D97-AF65-F5344CB8AC3E}">
        <p14:creationId xmlns:p14="http://schemas.microsoft.com/office/powerpoint/2010/main" val="101853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0CF424-B899-CD73-9B80-539E56BB206C}"/>
              </a:ext>
            </a:extLst>
          </p:cNvPr>
          <p:cNvSpPr>
            <a:spLocks noGrp="1"/>
          </p:cNvSpPr>
          <p:nvPr>
            <p:ph sz="half" idx="1"/>
          </p:nvPr>
        </p:nvSpPr>
        <p:spPr>
          <a:xfrm>
            <a:off x="1286691" y="2143581"/>
            <a:ext cx="4480560" cy="3009193"/>
          </a:xfrm>
        </p:spPr>
        <p:txBody>
          <a:bodyPr>
            <a:normAutofit/>
          </a:bodyPr>
          <a:lstStyle/>
          <a:p>
            <a:r>
              <a:rPr lang="en-US" dirty="0"/>
              <a:t>Purity and shade intolerance can be useful in growth models</a:t>
            </a:r>
          </a:p>
          <a:p>
            <a:r>
              <a:rPr lang="en-US" dirty="0"/>
              <a:t>W. larch growth higher in mixtures and with shade-tolerant</a:t>
            </a:r>
          </a:p>
          <a:p>
            <a:r>
              <a:rPr lang="en-US" dirty="0"/>
              <a:t>Need data for larch in more shade-tolerant mixtures</a:t>
            </a:r>
          </a:p>
          <a:p>
            <a:r>
              <a:rPr lang="en-US" dirty="0"/>
              <a:t>Other variables could capture a mixing effect</a:t>
            </a:r>
          </a:p>
          <a:p>
            <a:endParaRPr lang="en-US" dirty="0"/>
          </a:p>
        </p:txBody>
      </p:sp>
      <p:sp>
        <p:nvSpPr>
          <p:cNvPr id="5" name="Title 1">
            <a:extLst>
              <a:ext uri="{FF2B5EF4-FFF2-40B4-BE49-F238E27FC236}">
                <a16:creationId xmlns:a16="http://schemas.microsoft.com/office/drawing/2014/main" id="{0C103680-BE19-73F7-0BED-B461601F8EC3}"/>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p:pic>
        <p:nvPicPr>
          <p:cNvPr id="15" name="Picture 14">
            <a:extLst>
              <a:ext uri="{FF2B5EF4-FFF2-40B4-BE49-F238E27FC236}">
                <a16:creationId xmlns:a16="http://schemas.microsoft.com/office/drawing/2014/main" id="{E27A81E7-604B-30D8-96E4-408BD4112AE7}"/>
              </a:ext>
            </a:extLst>
          </p:cNvPr>
          <p:cNvPicPr>
            <a:picLocks noChangeAspect="1"/>
          </p:cNvPicPr>
          <p:nvPr/>
        </p:nvPicPr>
        <p:blipFill rotWithShape="1">
          <a:blip r:embed="rId3"/>
          <a:srcRect l="4677" b="5049"/>
          <a:stretch/>
        </p:blipFill>
        <p:spPr>
          <a:xfrm>
            <a:off x="6176126" y="737916"/>
            <a:ext cx="4209708" cy="2586755"/>
          </a:xfrm>
          <a:prstGeom prst="rect">
            <a:avLst/>
          </a:prstGeom>
        </p:spPr>
      </p:pic>
      <p:pic>
        <p:nvPicPr>
          <p:cNvPr id="16" name="Picture 15">
            <a:extLst>
              <a:ext uri="{FF2B5EF4-FFF2-40B4-BE49-F238E27FC236}">
                <a16:creationId xmlns:a16="http://schemas.microsoft.com/office/drawing/2014/main" id="{28F436DB-5475-EB89-6ED4-19B2FB041E2A}"/>
              </a:ext>
            </a:extLst>
          </p:cNvPr>
          <p:cNvPicPr>
            <a:picLocks noChangeAspect="1"/>
          </p:cNvPicPr>
          <p:nvPr/>
        </p:nvPicPr>
        <p:blipFill rotWithShape="1">
          <a:blip r:embed="rId4"/>
          <a:srcRect l="4677" b="5049"/>
          <a:stretch/>
        </p:blipFill>
        <p:spPr>
          <a:xfrm>
            <a:off x="6176126" y="3648178"/>
            <a:ext cx="4209709" cy="2586755"/>
          </a:xfrm>
          <a:prstGeom prst="rect">
            <a:avLst/>
          </a:prstGeom>
        </p:spPr>
      </p:pic>
      <p:sp>
        <p:nvSpPr>
          <p:cNvPr id="17" name="TextBox 16">
            <a:extLst>
              <a:ext uri="{FF2B5EF4-FFF2-40B4-BE49-F238E27FC236}">
                <a16:creationId xmlns:a16="http://schemas.microsoft.com/office/drawing/2014/main" id="{C774C429-2534-4839-870F-73CE8CD7373C}"/>
              </a:ext>
            </a:extLst>
          </p:cNvPr>
          <p:cNvSpPr txBox="1"/>
          <p:nvPr/>
        </p:nvSpPr>
        <p:spPr>
          <a:xfrm>
            <a:off x="7319039" y="6134312"/>
            <a:ext cx="2095441" cy="369332"/>
          </a:xfrm>
          <a:prstGeom prst="rect">
            <a:avLst/>
          </a:prstGeom>
          <a:noFill/>
        </p:spPr>
        <p:txBody>
          <a:bodyPr wrap="square" rtlCol="0">
            <a:spAutoFit/>
          </a:bodyPr>
          <a:lstStyle/>
          <a:p>
            <a:r>
              <a:rPr lang="en-US" dirty="0"/>
              <a:t>Shade intolerance</a:t>
            </a:r>
          </a:p>
        </p:txBody>
      </p:sp>
      <p:sp>
        <p:nvSpPr>
          <p:cNvPr id="18" name="TextBox 17">
            <a:extLst>
              <a:ext uri="{FF2B5EF4-FFF2-40B4-BE49-F238E27FC236}">
                <a16:creationId xmlns:a16="http://schemas.microsoft.com/office/drawing/2014/main" id="{1AD43325-7334-407F-AB2D-348803213024}"/>
              </a:ext>
            </a:extLst>
          </p:cNvPr>
          <p:cNvSpPr txBox="1"/>
          <p:nvPr/>
        </p:nvSpPr>
        <p:spPr>
          <a:xfrm>
            <a:off x="7905546" y="3278846"/>
            <a:ext cx="972081" cy="369332"/>
          </a:xfrm>
          <a:prstGeom prst="rect">
            <a:avLst/>
          </a:prstGeom>
          <a:noFill/>
        </p:spPr>
        <p:txBody>
          <a:bodyPr wrap="square" rtlCol="0">
            <a:spAutoFit/>
          </a:bodyPr>
          <a:lstStyle/>
          <a:p>
            <a:r>
              <a:rPr lang="en-US" dirty="0"/>
              <a:t>Purity</a:t>
            </a:r>
          </a:p>
        </p:txBody>
      </p:sp>
      <p:sp>
        <p:nvSpPr>
          <p:cNvPr id="19" name="TextBox 18">
            <a:extLst>
              <a:ext uri="{FF2B5EF4-FFF2-40B4-BE49-F238E27FC236}">
                <a16:creationId xmlns:a16="http://schemas.microsoft.com/office/drawing/2014/main" id="{49A05A02-EB6C-45EF-AE22-AD533E976137}"/>
              </a:ext>
            </a:extLst>
          </p:cNvPr>
          <p:cNvSpPr txBox="1"/>
          <p:nvPr/>
        </p:nvSpPr>
        <p:spPr>
          <a:xfrm rot="16200000">
            <a:off x="5490705" y="1846627"/>
            <a:ext cx="972081" cy="369332"/>
          </a:xfrm>
          <a:prstGeom prst="rect">
            <a:avLst/>
          </a:prstGeom>
          <a:noFill/>
        </p:spPr>
        <p:txBody>
          <a:bodyPr wrap="square" rtlCol="0">
            <a:spAutoFit/>
          </a:bodyPr>
          <a:lstStyle/>
          <a:p>
            <a:r>
              <a:rPr lang="en-US" dirty="0"/>
              <a:t>Effect</a:t>
            </a:r>
          </a:p>
        </p:txBody>
      </p:sp>
      <p:sp>
        <p:nvSpPr>
          <p:cNvPr id="20" name="TextBox 19">
            <a:extLst>
              <a:ext uri="{FF2B5EF4-FFF2-40B4-BE49-F238E27FC236}">
                <a16:creationId xmlns:a16="http://schemas.microsoft.com/office/drawing/2014/main" id="{E20CD5CC-F794-4B2E-8556-6A80D814BD33}"/>
              </a:ext>
            </a:extLst>
          </p:cNvPr>
          <p:cNvSpPr txBox="1"/>
          <p:nvPr/>
        </p:nvSpPr>
        <p:spPr>
          <a:xfrm rot="16200000">
            <a:off x="5505420" y="4756889"/>
            <a:ext cx="972081" cy="369332"/>
          </a:xfrm>
          <a:prstGeom prst="rect">
            <a:avLst/>
          </a:prstGeom>
          <a:noFill/>
        </p:spPr>
        <p:txBody>
          <a:bodyPr wrap="square" rtlCol="0">
            <a:spAutoFit/>
          </a:bodyPr>
          <a:lstStyle/>
          <a:p>
            <a:r>
              <a:rPr lang="en-US" dirty="0"/>
              <a:t>Effect</a:t>
            </a:r>
          </a:p>
        </p:txBody>
      </p:sp>
    </p:spTree>
    <p:extLst>
      <p:ext uri="{BB962C8B-B14F-4D97-AF65-F5344CB8AC3E}">
        <p14:creationId xmlns:p14="http://schemas.microsoft.com/office/powerpoint/2010/main" val="3910169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Describe how W. Larch growth varies with tree size, competition, density, and site productivity.</a:t>
            </a:r>
          </a:p>
          <a:p>
            <a:pPr marL="457200" indent="-457200">
              <a:buFont typeface="+mj-lt"/>
              <a:buAutoNum type="arabicPeriod"/>
            </a:pPr>
            <a:r>
              <a:rPr lang="en-US" sz="2400" b="1" dirty="0"/>
              <a:t>Identify if these effects on growth differ between mixtures and pure larch conditions</a:t>
            </a:r>
          </a:p>
          <a:p>
            <a:pPr marL="457200" indent="-457200">
              <a:buFont typeface="+mj-lt"/>
              <a:buAutoNum type="arabicPeriod"/>
            </a:pPr>
            <a:r>
              <a:rPr lang="en-US" sz="2400" b="1" dirty="0"/>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61382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a:xfrm>
            <a:off x="1798320" y="758031"/>
            <a:ext cx="8595360" cy="2670969"/>
          </a:xfrm>
        </p:spPr>
        <p:txBody>
          <a:bodyPr>
            <a:normAutofit fontScale="77500" lnSpcReduction="20000"/>
          </a:bodyPr>
          <a:lstStyle/>
          <a:p>
            <a:pPr marL="0" indent="0" algn="ctr">
              <a:buNone/>
            </a:pPr>
            <a:r>
              <a:rPr lang="en-US" sz="3600" dirty="0"/>
              <a:t>Question: </a:t>
            </a:r>
          </a:p>
          <a:p>
            <a:pPr marL="0" indent="0" algn="ctr">
              <a:buNone/>
            </a:pPr>
            <a:r>
              <a:rPr lang="en-US" sz="3600" dirty="0"/>
              <a:t>How does community composition impact the growth of western larch?</a:t>
            </a:r>
          </a:p>
          <a:p>
            <a:pPr marL="0" indent="0" algn="ctr">
              <a:buNone/>
            </a:pPr>
            <a:endParaRPr lang="en-US" sz="2400" dirty="0"/>
          </a:p>
          <a:p>
            <a:pPr marL="0" indent="0" algn="ctr">
              <a:buNone/>
            </a:pPr>
            <a:r>
              <a:rPr lang="en-US" sz="2400" dirty="0"/>
              <a:t>Expectation:</a:t>
            </a:r>
          </a:p>
          <a:p>
            <a:pPr marL="0" indent="0" algn="ctr">
              <a:buNone/>
            </a:pPr>
            <a:r>
              <a:rPr lang="en-US" sz="2400" dirty="0"/>
              <a:t>Higher growth when growing with shade-tolerant species</a:t>
            </a:r>
          </a:p>
          <a:p>
            <a:pPr marL="0" indent="0">
              <a:buNone/>
            </a:pPr>
            <a:endParaRPr lang="en-US" sz="2400" dirty="0"/>
          </a:p>
        </p:txBody>
      </p:sp>
      <p:sp>
        <p:nvSpPr>
          <p:cNvPr id="2" name="TextBox 1">
            <a:extLst>
              <a:ext uri="{FF2B5EF4-FFF2-40B4-BE49-F238E27FC236}">
                <a16:creationId xmlns:a16="http://schemas.microsoft.com/office/drawing/2014/main" id="{FB6821C3-21DD-B319-2DB9-A8878D5A2FD4}"/>
              </a:ext>
            </a:extLst>
          </p:cNvPr>
          <p:cNvSpPr txBox="1"/>
          <p:nvPr/>
        </p:nvSpPr>
        <p:spPr>
          <a:xfrm>
            <a:off x="1524000" y="3721100"/>
            <a:ext cx="8595360" cy="2031325"/>
          </a:xfrm>
          <a:prstGeom prst="rect">
            <a:avLst/>
          </a:prstGeom>
          <a:noFill/>
        </p:spPr>
        <p:txBody>
          <a:bodyPr wrap="square" rtlCol="0">
            <a:spAutoFit/>
          </a:bodyPr>
          <a:lstStyle/>
          <a:p>
            <a:r>
              <a:rPr lang="en-US" dirty="0"/>
              <a:t>Conclusions:</a:t>
            </a:r>
          </a:p>
          <a:p>
            <a:pPr marL="342900" indent="-342900">
              <a:buFont typeface="+mj-lt"/>
              <a:buAutoNum type="arabicPeriod"/>
            </a:pPr>
            <a:r>
              <a:rPr lang="en-US" dirty="0"/>
              <a:t>GAMs were useful in identifying an individual tree growth model</a:t>
            </a:r>
          </a:p>
          <a:p>
            <a:pPr marL="342900" indent="-342900">
              <a:buFont typeface="+mj-lt"/>
              <a:buAutoNum type="arabicPeriod"/>
            </a:pPr>
            <a:r>
              <a:rPr lang="en-US" dirty="0"/>
              <a:t>Growth effects on larch differ in mixtures compared to pure stands</a:t>
            </a:r>
          </a:p>
          <a:p>
            <a:pPr marL="342900" indent="-342900">
              <a:buFont typeface="+mj-lt"/>
              <a:buAutoNum type="arabicPeriod"/>
            </a:pPr>
            <a:r>
              <a:rPr lang="en-US" dirty="0"/>
              <a:t>Shade tolerance and purity add unique effects in growth relationship after accounting for other effects</a:t>
            </a:r>
          </a:p>
          <a:p>
            <a:pPr marL="342900" indent="-342900">
              <a:buFont typeface="+mj-lt"/>
              <a:buAutoNum type="arabicPeriod"/>
            </a:pPr>
            <a:r>
              <a:rPr lang="en-US" dirty="0"/>
              <a:t>Species-mixing had a varying effect on western larch growth</a:t>
            </a:r>
          </a:p>
          <a:p>
            <a:pPr marL="342900" indent="-342900">
              <a:buFont typeface="+mj-lt"/>
              <a:buAutoNum type="arabicPeriod"/>
            </a:pPr>
            <a:r>
              <a:rPr lang="en-US" dirty="0"/>
              <a:t>More research will help elucidate species-mixing effects on larch growth</a:t>
            </a:r>
          </a:p>
        </p:txBody>
      </p:sp>
    </p:spTree>
    <p:extLst>
      <p:ext uri="{BB962C8B-B14F-4D97-AF65-F5344CB8AC3E}">
        <p14:creationId xmlns:p14="http://schemas.microsoft.com/office/powerpoint/2010/main" val="3561816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A171-D1F4-AC7F-A5BF-198B13DBFDED}"/>
              </a:ext>
            </a:extLst>
          </p:cNvPr>
          <p:cNvSpPr>
            <a:spLocks noGrp="1"/>
          </p:cNvSpPr>
          <p:nvPr>
            <p:ph type="title"/>
          </p:nvPr>
        </p:nvSpPr>
        <p:spPr/>
        <p:txBody>
          <a:bodyPr/>
          <a:lstStyle/>
          <a:p>
            <a:r>
              <a:rPr lang="en-US" dirty="0"/>
              <a:t>Moving forward</a:t>
            </a:r>
          </a:p>
        </p:txBody>
      </p:sp>
      <p:sp>
        <p:nvSpPr>
          <p:cNvPr id="3" name="Content Placeholder 2">
            <a:extLst>
              <a:ext uri="{FF2B5EF4-FFF2-40B4-BE49-F238E27FC236}">
                <a16:creationId xmlns:a16="http://schemas.microsoft.com/office/drawing/2014/main" id="{54148450-5F2D-B405-B19C-A0A6C51CA894}"/>
              </a:ext>
            </a:extLst>
          </p:cNvPr>
          <p:cNvSpPr>
            <a:spLocks noGrp="1"/>
          </p:cNvSpPr>
          <p:nvPr>
            <p:ph sz="half" idx="1"/>
          </p:nvPr>
        </p:nvSpPr>
        <p:spPr>
          <a:xfrm>
            <a:off x="1261872" y="1828800"/>
            <a:ext cx="7805928" cy="4351337"/>
          </a:xfrm>
        </p:spPr>
        <p:txBody>
          <a:bodyPr/>
          <a:lstStyle/>
          <a:p>
            <a:r>
              <a:rPr lang="en-US" dirty="0"/>
              <a:t>Shade tolerance or purity effects can be useful in growth models</a:t>
            </a:r>
          </a:p>
          <a:p>
            <a:pPr lvl="1"/>
            <a:r>
              <a:rPr lang="en-US" dirty="0"/>
              <a:t>Other species-specific attributes should be looked at: drought tolerance, rooting structure, nutrient uptake/use efficiency, etc. </a:t>
            </a:r>
          </a:p>
          <a:p>
            <a:r>
              <a:rPr lang="en-US" dirty="0"/>
              <a:t>Mixing larch with other species appears to benefit larch, but the effects on other species requires investigation</a:t>
            </a:r>
          </a:p>
          <a:p>
            <a:r>
              <a:rPr lang="en-US" dirty="0"/>
              <a:t>More research needed to identify:</a:t>
            </a:r>
          </a:p>
          <a:p>
            <a:pPr lvl="1"/>
            <a:r>
              <a:rPr lang="en-US" dirty="0"/>
              <a:t>Larch growth in more mixtures</a:t>
            </a:r>
          </a:p>
          <a:p>
            <a:pPr lvl="1"/>
            <a:r>
              <a:rPr lang="en-US" dirty="0"/>
              <a:t>How larch growth is affected in very shade tolerant mixtures</a:t>
            </a:r>
          </a:p>
          <a:p>
            <a:pPr lvl="1"/>
            <a:r>
              <a:rPr lang="en-US" dirty="0"/>
              <a:t>Assessment of other species growth in mixtures with larch</a:t>
            </a:r>
          </a:p>
          <a:p>
            <a:pPr lvl="1"/>
            <a:endParaRPr lang="en-US" dirty="0"/>
          </a:p>
          <a:p>
            <a:endParaRPr lang="en-US" dirty="0"/>
          </a:p>
        </p:txBody>
      </p:sp>
    </p:spTree>
    <p:extLst>
      <p:ext uri="{BB962C8B-B14F-4D97-AF65-F5344CB8AC3E}">
        <p14:creationId xmlns:p14="http://schemas.microsoft.com/office/powerpoint/2010/main" val="1841452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A3180-3D14-F877-34FD-3176D974F91F}"/>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E84188BA-288F-A9BE-29D3-E12DE416108A}"/>
              </a:ext>
            </a:extLst>
          </p:cNvPr>
          <p:cNvSpPr>
            <a:spLocks noGrp="1"/>
          </p:cNvSpPr>
          <p:nvPr>
            <p:ph sz="half" idx="1"/>
          </p:nvPr>
        </p:nvSpPr>
        <p:spPr>
          <a:xfrm>
            <a:off x="1261872" y="1828800"/>
            <a:ext cx="4480560" cy="2802543"/>
          </a:xfrm>
        </p:spPr>
        <p:txBody>
          <a:bodyPr>
            <a:normAutofit/>
          </a:bodyPr>
          <a:lstStyle/>
          <a:p>
            <a:pPr marL="0" indent="0">
              <a:buNone/>
            </a:pPr>
            <a:r>
              <a:rPr lang="en-US" dirty="0"/>
              <a:t>Land acknowledgement:</a:t>
            </a:r>
          </a:p>
          <a:p>
            <a:pPr marL="0" indent="0">
              <a:buNone/>
            </a:pPr>
            <a:r>
              <a:rPr lang="en-US" dirty="0"/>
              <a:t>The University of Montana and the research areas presented on lie upon unceded lands within the aboriginal territories of the Salish, Kootenai, and Kalispel peoples, whose histories and cultures are a critical part of the past, present, and future of this area</a:t>
            </a:r>
            <a:r>
              <a:rPr lang="en-US" b="1" dirty="0"/>
              <a:t>. </a:t>
            </a:r>
          </a:p>
        </p:txBody>
      </p:sp>
      <p:sp>
        <p:nvSpPr>
          <p:cNvPr id="4" name="Content Placeholder 3">
            <a:extLst>
              <a:ext uri="{FF2B5EF4-FFF2-40B4-BE49-F238E27FC236}">
                <a16:creationId xmlns:a16="http://schemas.microsoft.com/office/drawing/2014/main" id="{F4DB81F7-D1D3-6D13-B5F5-2C4A9DA93876}"/>
              </a:ext>
            </a:extLst>
          </p:cNvPr>
          <p:cNvSpPr>
            <a:spLocks noGrp="1"/>
          </p:cNvSpPr>
          <p:nvPr>
            <p:ph sz="half" idx="2"/>
          </p:nvPr>
        </p:nvSpPr>
        <p:spPr>
          <a:xfrm>
            <a:off x="6096000" y="1828800"/>
            <a:ext cx="4480560" cy="2055965"/>
          </a:xfrm>
        </p:spPr>
        <p:txBody>
          <a:bodyPr>
            <a:normAutofit/>
          </a:bodyPr>
          <a:lstStyle/>
          <a:p>
            <a:r>
              <a:rPr lang="en-US" dirty="0"/>
              <a:t>Inland Northwest Growth and Yield Cooperative (INGY)</a:t>
            </a:r>
          </a:p>
          <a:p>
            <a:r>
              <a:rPr lang="en-US" dirty="0"/>
              <a:t>US Forest Service and staff</a:t>
            </a:r>
          </a:p>
          <a:p>
            <a:r>
              <a:rPr lang="en-US" dirty="0"/>
              <a:t>Field data collection crew</a:t>
            </a:r>
          </a:p>
        </p:txBody>
      </p:sp>
      <p:pic>
        <p:nvPicPr>
          <p:cNvPr id="5" name="Picture 4">
            <a:extLst>
              <a:ext uri="{FF2B5EF4-FFF2-40B4-BE49-F238E27FC236}">
                <a16:creationId xmlns:a16="http://schemas.microsoft.com/office/drawing/2014/main" id="{05802B25-08C2-9A72-C5AC-4081630899CD}"/>
              </a:ext>
            </a:extLst>
          </p:cNvPr>
          <p:cNvPicPr>
            <a:picLocks noChangeAspect="1"/>
          </p:cNvPicPr>
          <p:nvPr/>
        </p:nvPicPr>
        <p:blipFill>
          <a:blip r:embed="rId3"/>
          <a:stretch>
            <a:fillRect/>
          </a:stretch>
        </p:blipFill>
        <p:spPr>
          <a:xfrm>
            <a:off x="8809917" y="3884765"/>
            <a:ext cx="1079673" cy="2546396"/>
          </a:xfrm>
          <a:prstGeom prst="rect">
            <a:avLst/>
          </a:prstGeom>
        </p:spPr>
      </p:pic>
      <p:pic>
        <p:nvPicPr>
          <p:cNvPr id="6" name="Picture 5">
            <a:extLst>
              <a:ext uri="{FF2B5EF4-FFF2-40B4-BE49-F238E27FC236}">
                <a16:creationId xmlns:a16="http://schemas.microsoft.com/office/drawing/2014/main" id="{0F7ED61D-3B6C-CB6F-F6B4-FCFFBED51E6C}"/>
              </a:ext>
            </a:extLst>
          </p:cNvPr>
          <p:cNvPicPr>
            <a:picLocks noChangeAspect="1"/>
          </p:cNvPicPr>
          <p:nvPr/>
        </p:nvPicPr>
        <p:blipFill>
          <a:blip r:embed="rId4"/>
          <a:stretch>
            <a:fillRect/>
          </a:stretch>
        </p:blipFill>
        <p:spPr>
          <a:xfrm>
            <a:off x="-2907310" y="4902807"/>
            <a:ext cx="1793316" cy="896658"/>
          </a:xfrm>
          <a:prstGeom prst="rect">
            <a:avLst/>
          </a:prstGeom>
          <a:solidFill>
            <a:schemeClr val="tx1"/>
          </a:solidFill>
        </p:spPr>
      </p:pic>
      <p:pic>
        <p:nvPicPr>
          <p:cNvPr id="7" name="Picture 6">
            <a:extLst>
              <a:ext uri="{FF2B5EF4-FFF2-40B4-BE49-F238E27FC236}">
                <a16:creationId xmlns:a16="http://schemas.microsoft.com/office/drawing/2014/main" id="{2530786C-6A03-385E-5D08-D8F74E58DFAE}"/>
              </a:ext>
            </a:extLst>
          </p:cNvPr>
          <p:cNvPicPr>
            <a:picLocks noChangeAspect="1"/>
          </p:cNvPicPr>
          <p:nvPr/>
        </p:nvPicPr>
        <p:blipFill>
          <a:blip r:embed="rId5"/>
          <a:stretch>
            <a:fillRect/>
          </a:stretch>
        </p:blipFill>
        <p:spPr>
          <a:xfrm>
            <a:off x="6449570" y="4631343"/>
            <a:ext cx="1319809" cy="1462722"/>
          </a:xfrm>
          <a:prstGeom prst="rect">
            <a:avLst/>
          </a:prstGeom>
        </p:spPr>
      </p:pic>
      <p:sp>
        <p:nvSpPr>
          <p:cNvPr id="8" name="Rectangle 7">
            <a:extLst>
              <a:ext uri="{FF2B5EF4-FFF2-40B4-BE49-F238E27FC236}">
                <a16:creationId xmlns:a16="http://schemas.microsoft.com/office/drawing/2014/main" id="{4989BF10-EF65-42E4-B947-AD20D0E516C8}"/>
              </a:ext>
            </a:extLst>
          </p:cNvPr>
          <p:cNvSpPr/>
          <p:nvPr/>
        </p:nvSpPr>
        <p:spPr>
          <a:xfrm>
            <a:off x="1350739" y="5135100"/>
            <a:ext cx="4302826" cy="923330"/>
          </a:xfrm>
          <a:prstGeom prst="rect">
            <a:avLst/>
          </a:prstGeom>
        </p:spPr>
        <p:txBody>
          <a:bodyPr wrap="square">
            <a:spAutoFit/>
          </a:bodyPr>
          <a:lstStyle/>
          <a:p>
            <a:r>
              <a:rPr lang="en-US" dirty="0"/>
              <a:t>Committee: David Affleck, Andrew Larson, Justin </a:t>
            </a:r>
            <a:r>
              <a:rPr lang="en-US" dirty="0" err="1"/>
              <a:t>Crotteau</a:t>
            </a:r>
            <a:r>
              <a:rPr lang="en-US" dirty="0"/>
              <a:t>, David Patterson</a:t>
            </a:r>
          </a:p>
        </p:txBody>
      </p:sp>
    </p:spTree>
    <p:extLst>
      <p:ext uri="{BB962C8B-B14F-4D97-AF65-F5344CB8AC3E}">
        <p14:creationId xmlns:p14="http://schemas.microsoft.com/office/powerpoint/2010/main" val="36133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DEE8-2760-8BE0-5AEA-53CF6DDB50BF}"/>
              </a:ext>
            </a:extLst>
          </p:cNvPr>
          <p:cNvSpPr>
            <a:spLocks noGrp="1"/>
          </p:cNvSpPr>
          <p:nvPr>
            <p:ph type="title"/>
          </p:nvPr>
        </p:nvSpPr>
        <p:spPr/>
        <p:txBody>
          <a:bodyPr/>
          <a:lstStyle/>
          <a:p>
            <a:r>
              <a:rPr lang="en-US" dirty="0"/>
              <a:t>Conclusions – summary</a:t>
            </a:r>
          </a:p>
        </p:txBody>
      </p:sp>
      <p:sp>
        <p:nvSpPr>
          <p:cNvPr id="3" name="Content Placeholder 2">
            <a:extLst>
              <a:ext uri="{FF2B5EF4-FFF2-40B4-BE49-F238E27FC236}">
                <a16:creationId xmlns:a16="http://schemas.microsoft.com/office/drawing/2014/main" id="{47A4380B-B0AF-6A0B-ACD7-5A7E8740EF5D}"/>
              </a:ext>
            </a:extLst>
          </p:cNvPr>
          <p:cNvSpPr>
            <a:spLocks noGrp="1"/>
          </p:cNvSpPr>
          <p:nvPr>
            <p:ph sz="half" idx="1"/>
          </p:nvPr>
        </p:nvSpPr>
        <p:spPr/>
        <p:txBody>
          <a:bodyPr/>
          <a:lstStyle/>
          <a:p>
            <a:r>
              <a:rPr lang="en-US" dirty="0"/>
              <a:t>GAMMs are useful, but not perfect</a:t>
            </a:r>
          </a:p>
          <a:p>
            <a:r>
              <a:rPr lang="en-US" dirty="0"/>
              <a:t>WL growth different in mixtures</a:t>
            </a:r>
          </a:p>
          <a:p>
            <a:r>
              <a:rPr lang="en-US" dirty="0"/>
              <a:t>More growth in shade-</a:t>
            </a:r>
            <a:r>
              <a:rPr lang="en-US" dirty="0" err="1"/>
              <a:t>tol</a:t>
            </a:r>
            <a:r>
              <a:rPr lang="en-US" dirty="0"/>
              <a:t>. </a:t>
            </a:r>
          </a:p>
          <a:p>
            <a:r>
              <a:rPr lang="en-US" dirty="0"/>
              <a:t>Need more data</a:t>
            </a:r>
          </a:p>
          <a:p>
            <a:r>
              <a:rPr lang="en-US" dirty="0"/>
              <a:t>Analyze other spp. in mixtures</a:t>
            </a:r>
          </a:p>
          <a:p>
            <a:r>
              <a:rPr lang="en-US" dirty="0"/>
              <a:t>GAMMs useful</a:t>
            </a:r>
          </a:p>
        </p:txBody>
      </p:sp>
      <p:sp>
        <p:nvSpPr>
          <p:cNvPr id="4" name="Content Placeholder 3">
            <a:extLst>
              <a:ext uri="{FF2B5EF4-FFF2-40B4-BE49-F238E27FC236}">
                <a16:creationId xmlns:a16="http://schemas.microsoft.com/office/drawing/2014/main" id="{21B2BC1B-1701-080C-8E94-B1D22D11D3B8}"/>
              </a:ext>
            </a:extLst>
          </p:cNvPr>
          <p:cNvSpPr>
            <a:spLocks noGrp="1"/>
          </p:cNvSpPr>
          <p:nvPr>
            <p:ph sz="half" idx="2"/>
          </p:nvPr>
        </p:nvSpPr>
        <p:spPr/>
        <p:txBody>
          <a:bodyPr/>
          <a:lstStyle/>
          <a:p>
            <a:r>
              <a:rPr lang="en-US" dirty="0"/>
              <a:t>Research questions w/ answers?</a:t>
            </a:r>
          </a:p>
        </p:txBody>
      </p:sp>
    </p:spTree>
    <p:extLst>
      <p:ext uri="{BB962C8B-B14F-4D97-AF65-F5344CB8AC3E}">
        <p14:creationId xmlns:p14="http://schemas.microsoft.com/office/powerpoint/2010/main" val="3437841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BBE0D-FB8E-7419-45E9-7F47D07073CF}"/>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p:txBody>
          <a:bodyPr>
            <a:normAutofit/>
          </a:bodyPr>
          <a:lstStyle/>
          <a:p>
            <a:r>
              <a:rPr lang="en-US" sz="2400" dirty="0"/>
              <a:t>After accounting for other factors, how does community composition impact the growth of western larch?</a:t>
            </a:r>
          </a:p>
          <a:p>
            <a:endParaRPr lang="en-US" sz="2400" dirty="0"/>
          </a:p>
          <a:p>
            <a:endParaRPr lang="en-US" sz="2400" dirty="0"/>
          </a:p>
          <a:p>
            <a:r>
              <a:rPr lang="en-US" sz="2400" dirty="0"/>
              <a:t>How can species-mixing effects be captured within an individual tree growth model?</a:t>
            </a:r>
          </a:p>
        </p:txBody>
      </p:sp>
    </p:spTree>
    <p:extLst>
      <p:ext uri="{BB962C8B-B14F-4D97-AF65-F5344CB8AC3E}">
        <p14:creationId xmlns:p14="http://schemas.microsoft.com/office/powerpoint/2010/main" val="4203607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D044D-7CDA-4215-BFD4-EC55A65FA04D}"/>
              </a:ext>
            </a:extLst>
          </p:cNvPr>
          <p:cNvSpPr>
            <a:spLocks noGrp="1"/>
          </p:cNvSpPr>
          <p:nvPr>
            <p:ph type="title"/>
          </p:nvPr>
        </p:nvSpPr>
        <p:spPr/>
        <p:txBody>
          <a:bodyPr/>
          <a:lstStyle/>
          <a:p>
            <a:endParaRPr lang="en-US"/>
          </a:p>
        </p:txBody>
      </p:sp>
      <p:sp>
        <p:nvSpPr>
          <p:cNvPr id="14" name="Content Placeholder 13">
            <a:extLst>
              <a:ext uri="{FF2B5EF4-FFF2-40B4-BE49-F238E27FC236}">
                <a16:creationId xmlns:a16="http://schemas.microsoft.com/office/drawing/2014/main" id="{4C1B6495-C2BC-47BE-8866-460E9883AACB}"/>
              </a:ext>
            </a:extLst>
          </p:cNvPr>
          <p:cNvSpPr>
            <a:spLocks noGrp="1"/>
          </p:cNvSpPr>
          <p:nvPr>
            <p:ph sz="half" idx="2"/>
          </p:nvPr>
        </p:nvSpPr>
        <p:spPr/>
        <p:txBody>
          <a:bodyPr/>
          <a:lstStyle/>
          <a:p>
            <a:endParaRPr lang="en-US" dirty="0"/>
          </a:p>
        </p:txBody>
      </p:sp>
      <p:pic>
        <p:nvPicPr>
          <p:cNvPr id="15" name="Picture 14">
            <a:extLst>
              <a:ext uri="{FF2B5EF4-FFF2-40B4-BE49-F238E27FC236}">
                <a16:creationId xmlns:a16="http://schemas.microsoft.com/office/drawing/2014/main" id="{F63F5AB2-C44A-48D4-82B8-A85B583CF3E9}"/>
              </a:ext>
            </a:extLst>
          </p:cNvPr>
          <p:cNvPicPr>
            <a:picLocks noChangeAspect="1"/>
          </p:cNvPicPr>
          <p:nvPr/>
        </p:nvPicPr>
        <p:blipFill rotWithShape="1">
          <a:blip r:embed="rId3"/>
          <a:srcRect l="15738" r="13829"/>
          <a:stretch/>
        </p:blipFill>
        <p:spPr>
          <a:xfrm>
            <a:off x="1162594" y="1252809"/>
            <a:ext cx="4963886" cy="4352381"/>
          </a:xfrm>
          <a:prstGeom prst="rect">
            <a:avLst/>
          </a:prstGeom>
        </p:spPr>
      </p:pic>
    </p:spTree>
    <p:extLst>
      <p:ext uri="{BB962C8B-B14F-4D97-AF65-F5344CB8AC3E}">
        <p14:creationId xmlns:p14="http://schemas.microsoft.com/office/powerpoint/2010/main" val="2337495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r>
              <a:rPr lang="en-US" sz="2400" dirty="0"/>
              <a:t>Does species composition influence western larch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r>
              <a:rPr kumimoji="0" lang="en-US" sz="2000" b="1" i="0" strike="noStrike" kern="1200" cap="none" spc="0" normalizeH="0" baseline="0" noProof="0" dirty="0">
                <a:ln>
                  <a:noFill/>
                </a:ln>
                <a:solidFill>
                  <a:schemeClr val="accent1"/>
                </a:solidFill>
                <a:effectLst/>
                <a:uLnTx/>
                <a:uFillTx/>
                <a:latin typeface="Century Schoolbook" panose="02040604050505020304"/>
                <a:ea typeface="+mn-ea"/>
                <a:cs typeface="+mn-cs"/>
              </a:rPr>
              <a:t>Species composition had a minor impact on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lang="en-US" sz="2000" b="1" u="sng" dirty="0">
              <a:solidFill>
                <a:srgbClr val="000000">
                  <a:lumMod val="85000"/>
                  <a:lumOff val="15000"/>
                </a:srgbClr>
              </a:solidFill>
              <a:latin typeface="Century Schoolbook" panose="02040604050505020304"/>
            </a:endParaRP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kumimoji="0" lang="en-US" sz="2000" b="1" i="0" u="sng" strike="noStrike" kern="1200" cap="none" spc="0" normalizeH="0" baseline="0" noProof="0" dirty="0">
              <a:ln>
                <a:noFill/>
              </a:ln>
              <a:solidFill>
                <a:srgbClr val="000000">
                  <a:lumMod val="85000"/>
                  <a:lumOff val="15000"/>
                </a:srgbClr>
              </a:solidFill>
              <a:effectLst/>
              <a:uLnTx/>
              <a:uFillTx/>
              <a:latin typeface="Century Schoolbook" panose="02040604050505020304"/>
              <a:ea typeface="+mn-ea"/>
              <a:cs typeface="+mn-cs"/>
            </a:endParaRPr>
          </a:p>
          <a:p>
            <a:r>
              <a:rPr lang="en-US" sz="2400" dirty="0"/>
              <a:t>How can we best characterize this effect?</a:t>
            </a:r>
          </a:p>
          <a:p>
            <a:pPr lvl="1">
              <a:buFont typeface="Wingdings" panose="05000000000000000000" pitchFamily="2" charset="2"/>
              <a:buChar char="Ø"/>
            </a:pPr>
            <a:r>
              <a:rPr lang="en-US" sz="2000" b="1" dirty="0">
                <a:solidFill>
                  <a:schemeClr val="accent1"/>
                </a:solidFill>
              </a:rPr>
              <a:t>Both metrics used here displayed a similar impact</a:t>
            </a:r>
          </a:p>
          <a:p>
            <a:pPr lvl="1">
              <a:buFont typeface="Wingdings" panose="05000000000000000000" pitchFamily="2" charset="2"/>
              <a:buChar char="Ø"/>
            </a:pPr>
            <a:r>
              <a:rPr lang="en-US" sz="2000" b="1" dirty="0">
                <a:solidFill>
                  <a:schemeClr val="accent1"/>
                </a:solidFill>
              </a:rPr>
              <a:t>Species mixture had an increasing effect on growth</a:t>
            </a:r>
          </a:p>
        </p:txBody>
      </p:sp>
    </p:spTree>
    <p:extLst>
      <p:ext uri="{BB962C8B-B14F-4D97-AF65-F5344CB8AC3E}">
        <p14:creationId xmlns:p14="http://schemas.microsoft.com/office/powerpoint/2010/main" val="356785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𝑺𝒊𝒛𝒆</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F0FA4A3-DB92-4D2D-A232-46407CAAF37A}"/>
              </a:ext>
            </a:extLst>
          </p:cNvPr>
          <p:cNvPicPr>
            <a:picLocks noChangeAspect="1"/>
          </p:cNvPicPr>
          <p:nvPr/>
        </p:nvPicPr>
        <p:blipFill rotWithShape="1">
          <a:blip r:embed="rId4"/>
          <a:srcRect r="75045"/>
          <a:stretch/>
        </p:blipFill>
        <p:spPr>
          <a:xfrm>
            <a:off x="979451" y="3254983"/>
            <a:ext cx="1965630" cy="3237257"/>
          </a:xfrm>
          <a:prstGeom prst="rect">
            <a:avLst/>
          </a:prstGeom>
        </p:spPr>
      </p:pic>
    </p:spTree>
    <p:extLst>
      <p:ext uri="{BB962C8B-B14F-4D97-AF65-F5344CB8AC3E}">
        <p14:creationId xmlns:p14="http://schemas.microsoft.com/office/powerpoint/2010/main" val="3941716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31187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a:latin typeface="Cambria Math" panose="02040503050406030204" pitchFamily="18" charset="0"/>
                          </a:rPr>
                          <m:t>𝑪𝒐𝒎𝒑𝒆𝒕𝒊𝒕𝒊𝒐𝒏</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311873" cy="360804"/>
              </a:xfrm>
              <a:prstGeom prst="rect">
                <a:avLst/>
              </a:prstGeom>
              <a:blipFill>
                <a:blip r:embed="rId3"/>
                <a:stretch>
                  <a:fillRect l="-1501" t="-3390" r="-917" b="-40678"/>
                </a:stretch>
              </a:blipFill>
            </p:spPr>
            <p:txBody>
              <a:bodyPr/>
              <a:lstStyle/>
              <a:p>
                <a:r>
                  <a:rPr lang="en-US">
                    <a:noFill/>
                  </a:rPr>
                  <a:t> </a:t>
                </a:r>
              </a:p>
            </p:txBody>
          </p:sp>
        </mc:Fallback>
      </mc:AlternateContent>
      <p:sp>
        <p:nvSpPr>
          <p:cNvPr id="21" name="Right Brace 20">
            <a:extLst>
              <a:ext uri="{FF2B5EF4-FFF2-40B4-BE49-F238E27FC236}">
                <a16:creationId xmlns:a16="http://schemas.microsoft.com/office/drawing/2014/main" id="{81BB94E5-BB3C-4CF2-AB9B-8FD60C410050}"/>
              </a:ext>
            </a:extLst>
          </p:cNvPr>
          <p:cNvSpPr/>
          <p:nvPr/>
        </p:nvSpPr>
        <p:spPr>
          <a:xfrm>
            <a:off x="5146949" y="397949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a:extLst>
              <a:ext uri="{FF2B5EF4-FFF2-40B4-BE49-F238E27FC236}">
                <a16:creationId xmlns:a16="http://schemas.microsoft.com/office/drawing/2014/main" id="{DA0416E3-7541-468E-A024-238D5F70B220}"/>
              </a:ext>
            </a:extLst>
          </p:cNvPr>
          <p:cNvSpPr/>
          <p:nvPr/>
        </p:nvSpPr>
        <p:spPr>
          <a:xfrm>
            <a:off x="5146949" y="4781468"/>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7C2EDE1-B453-41C3-A50F-8E287232BFED}"/>
              </a:ext>
            </a:extLst>
          </p:cNvPr>
          <p:cNvSpPr txBox="1"/>
          <p:nvPr/>
        </p:nvSpPr>
        <p:spPr>
          <a:xfrm>
            <a:off x="5465658" y="4078948"/>
            <a:ext cx="1886674" cy="646331"/>
          </a:xfrm>
          <a:prstGeom prst="rect">
            <a:avLst/>
          </a:prstGeom>
          <a:noFill/>
        </p:spPr>
        <p:txBody>
          <a:bodyPr wrap="square" rtlCol="0">
            <a:spAutoFit/>
          </a:bodyPr>
          <a:lstStyle/>
          <a:p>
            <a:r>
              <a:rPr lang="en-US" dirty="0"/>
              <a:t>Individual tree variables</a:t>
            </a:r>
          </a:p>
        </p:txBody>
      </p:sp>
      <p:sp>
        <p:nvSpPr>
          <p:cNvPr id="24" name="TextBox 23">
            <a:extLst>
              <a:ext uri="{FF2B5EF4-FFF2-40B4-BE49-F238E27FC236}">
                <a16:creationId xmlns:a16="http://schemas.microsoft.com/office/drawing/2014/main" id="{9A277A2D-BF11-422D-8679-1B3B725759DD}"/>
              </a:ext>
            </a:extLst>
          </p:cNvPr>
          <p:cNvSpPr txBox="1"/>
          <p:nvPr/>
        </p:nvSpPr>
        <p:spPr>
          <a:xfrm>
            <a:off x="5465658" y="4804695"/>
            <a:ext cx="1886674" cy="646331"/>
          </a:xfrm>
          <a:prstGeom prst="rect">
            <a:avLst/>
          </a:prstGeom>
          <a:noFill/>
        </p:spPr>
        <p:txBody>
          <a:bodyPr wrap="square" rtlCol="0">
            <a:spAutoFit/>
          </a:bodyPr>
          <a:lstStyle/>
          <a:p>
            <a:r>
              <a:rPr lang="en-US" dirty="0"/>
              <a:t>Plot-level variables</a:t>
            </a:r>
          </a:p>
        </p:txBody>
      </p:sp>
      <p:pic>
        <p:nvPicPr>
          <p:cNvPr id="7" name="Picture 6">
            <a:extLst>
              <a:ext uri="{FF2B5EF4-FFF2-40B4-BE49-F238E27FC236}">
                <a16:creationId xmlns:a16="http://schemas.microsoft.com/office/drawing/2014/main" id="{FC4ADB64-21EB-442B-AE53-8F46991CD273}"/>
              </a:ext>
            </a:extLst>
          </p:cNvPr>
          <p:cNvPicPr>
            <a:picLocks noChangeAspect="1"/>
          </p:cNvPicPr>
          <p:nvPr/>
        </p:nvPicPr>
        <p:blipFill rotWithShape="1">
          <a:blip r:embed="rId4"/>
          <a:srcRect r="50168"/>
          <a:stretch/>
        </p:blipFill>
        <p:spPr>
          <a:xfrm>
            <a:off x="979451" y="3254983"/>
            <a:ext cx="3925058" cy="3237257"/>
          </a:xfrm>
          <a:prstGeom prst="rect">
            <a:avLst/>
          </a:prstGeom>
        </p:spPr>
      </p:pic>
    </p:spTree>
    <p:extLst>
      <p:ext uri="{BB962C8B-B14F-4D97-AF65-F5344CB8AC3E}">
        <p14:creationId xmlns:p14="http://schemas.microsoft.com/office/powerpoint/2010/main" val="4198499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𝑺𝒊𝒕𝒆</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4C1DF896-38F6-4A88-8B2C-5B4F6CB05F11}"/>
              </a:ext>
            </a:extLst>
          </p:cNvPr>
          <p:cNvPicPr>
            <a:picLocks noChangeAspect="1"/>
          </p:cNvPicPr>
          <p:nvPr/>
        </p:nvPicPr>
        <p:blipFill rotWithShape="1">
          <a:blip r:embed="rId4"/>
          <a:srcRect r="25292"/>
          <a:stretch/>
        </p:blipFill>
        <p:spPr>
          <a:xfrm>
            <a:off x="979451" y="3254983"/>
            <a:ext cx="5884487" cy="3237257"/>
          </a:xfrm>
          <a:prstGeom prst="rect">
            <a:avLst/>
          </a:prstGeom>
        </p:spPr>
      </p:pic>
    </p:spTree>
    <p:extLst>
      <p:ext uri="{BB962C8B-B14F-4D97-AF65-F5344CB8AC3E}">
        <p14:creationId xmlns:p14="http://schemas.microsoft.com/office/powerpoint/2010/main" val="1920604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𝑺𝒊𝒛𝒆</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4C1DF896-38F6-4A88-8B2C-5B4F6CB05F11}"/>
              </a:ext>
            </a:extLst>
          </p:cNvPr>
          <p:cNvPicPr>
            <a:picLocks noChangeAspect="1"/>
          </p:cNvPicPr>
          <p:nvPr/>
        </p:nvPicPr>
        <p:blipFill rotWithShape="1">
          <a:blip r:embed="rId4"/>
          <a:srcRect r="114"/>
          <a:stretch/>
        </p:blipFill>
        <p:spPr>
          <a:xfrm>
            <a:off x="979451" y="3254983"/>
            <a:ext cx="7867666" cy="3237257"/>
          </a:xfrm>
          <a:prstGeom prst="rect">
            <a:avLst/>
          </a:prstGeom>
        </p:spPr>
      </p:pic>
      <p:graphicFrame>
        <p:nvGraphicFramePr>
          <p:cNvPr id="4" name="Table 3">
            <a:extLst>
              <a:ext uri="{FF2B5EF4-FFF2-40B4-BE49-F238E27FC236}">
                <a16:creationId xmlns:a16="http://schemas.microsoft.com/office/drawing/2014/main" id="{21B1AB62-2CEC-47DD-B9F1-EF35D0223C90}"/>
              </a:ext>
            </a:extLst>
          </p:cNvPr>
          <p:cNvGraphicFramePr>
            <a:graphicFrameLocks noGrp="1"/>
          </p:cNvGraphicFramePr>
          <p:nvPr>
            <p:extLst>
              <p:ext uri="{D42A27DB-BD31-4B8C-83A1-F6EECF244321}">
                <p14:modId xmlns:p14="http://schemas.microsoft.com/office/powerpoint/2010/main" val="3442460118"/>
              </p:ext>
            </p:extLst>
          </p:nvPr>
        </p:nvGraphicFramePr>
        <p:xfrm>
          <a:off x="1233134" y="390575"/>
          <a:ext cx="7867668" cy="3237256"/>
        </p:xfrm>
        <a:graphic>
          <a:graphicData uri="http://schemas.openxmlformats.org/drawingml/2006/table">
            <a:tbl>
              <a:tblPr firstRow="1" bandRow="1">
                <a:tableStyleId>{5C22544A-7EE6-4342-B048-85BDC9FD1C3A}</a:tableStyleId>
              </a:tblPr>
              <a:tblGrid>
                <a:gridCol w="1966917">
                  <a:extLst>
                    <a:ext uri="{9D8B030D-6E8A-4147-A177-3AD203B41FA5}">
                      <a16:colId xmlns:a16="http://schemas.microsoft.com/office/drawing/2014/main" val="372291461"/>
                    </a:ext>
                  </a:extLst>
                </a:gridCol>
                <a:gridCol w="1966917">
                  <a:extLst>
                    <a:ext uri="{9D8B030D-6E8A-4147-A177-3AD203B41FA5}">
                      <a16:colId xmlns:a16="http://schemas.microsoft.com/office/drawing/2014/main" val="2313576464"/>
                    </a:ext>
                  </a:extLst>
                </a:gridCol>
                <a:gridCol w="1966917">
                  <a:extLst>
                    <a:ext uri="{9D8B030D-6E8A-4147-A177-3AD203B41FA5}">
                      <a16:colId xmlns:a16="http://schemas.microsoft.com/office/drawing/2014/main" val="3689430994"/>
                    </a:ext>
                  </a:extLst>
                </a:gridCol>
                <a:gridCol w="1966917">
                  <a:extLst>
                    <a:ext uri="{9D8B030D-6E8A-4147-A177-3AD203B41FA5}">
                      <a16:colId xmlns:a16="http://schemas.microsoft.com/office/drawing/2014/main" val="1638746498"/>
                    </a:ext>
                  </a:extLst>
                </a:gridCol>
              </a:tblGrid>
              <a:tr h="661093">
                <a:tc>
                  <a:txBody>
                    <a:bodyPr/>
                    <a:lstStyle/>
                    <a:p>
                      <a:r>
                        <a:rPr lang="en-US" dirty="0"/>
                        <a:t>Size</a:t>
                      </a:r>
                    </a:p>
                  </a:txBody>
                  <a:tcPr/>
                </a:tc>
                <a:tc>
                  <a:txBody>
                    <a:bodyPr/>
                    <a:lstStyle/>
                    <a:p>
                      <a:r>
                        <a:rPr lang="en-US" dirty="0"/>
                        <a:t>Competition</a:t>
                      </a:r>
                    </a:p>
                  </a:txBody>
                  <a:tcPr/>
                </a:tc>
                <a:tc>
                  <a:txBody>
                    <a:bodyPr/>
                    <a:lstStyle/>
                    <a:p>
                      <a:r>
                        <a:rPr lang="en-US" dirty="0"/>
                        <a:t>Site Productivity</a:t>
                      </a:r>
                    </a:p>
                  </a:txBody>
                  <a:tcPr/>
                </a:tc>
                <a:tc>
                  <a:txBody>
                    <a:bodyPr/>
                    <a:lstStyle/>
                    <a:p>
                      <a:r>
                        <a:rPr lang="en-US" dirty="0"/>
                        <a:t>Species mixing</a:t>
                      </a:r>
                    </a:p>
                  </a:txBody>
                  <a:tcPr/>
                </a:tc>
                <a:extLst>
                  <a:ext uri="{0D108BD9-81ED-4DB2-BD59-A6C34878D82A}">
                    <a16:rowId xmlns:a16="http://schemas.microsoft.com/office/drawing/2014/main" val="3049936895"/>
                  </a:ext>
                </a:extLst>
              </a:tr>
              <a:tr h="383014">
                <a:tc>
                  <a:txBody>
                    <a:bodyPr/>
                    <a:lstStyle/>
                    <a:p>
                      <a:r>
                        <a:rPr lang="en-US" dirty="0"/>
                        <a:t>DBH</a:t>
                      </a:r>
                    </a:p>
                  </a:txBody>
                  <a:tcPr/>
                </a:tc>
                <a:tc>
                  <a:txBody>
                    <a:bodyPr/>
                    <a:lstStyle/>
                    <a:p>
                      <a:r>
                        <a:rPr lang="en-US" dirty="0"/>
                        <a:t>DBH:QMD</a:t>
                      </a:r>
                    </a:p>
                  </a:txBody>
                  <a:tcPr/>
                </a:tc>
                <a:tc>
                  <a:txBody>
                    <a:bodyPr/>
                    <a:lstStyle/>
                    <a:p>
                      <a:r>
                        <a:rPr lang="en-US" dirty="0"/>
                        <a:t>Slope</a:t>
                      </a:r>
                    </a:p>
                  </a:txBody>
                  <a:tcPr/>
                </a:tc>
                <a:tc>
                  <a:txBody>
                    <a:bodyPr/>
                    <a:lstStyle/>
                    <a:p>
                      <a:r>
                        <a:rPr lang="en-US" dirty="0"/>
                        <a:t>CCF</a:t>
                      </a:r>
                    </a:p>
                  </a:txBody>
                  <a:tcPr/>
                </a:tc>
                <a:extLst>
                  <a:ext uri="{0D108BD9-81ED-4DB2-BD59-A6C34878D82A}">
                    <a16:rowId xmlns:a16="http://schemas.microsoft.com/office/drawing/2014/main" val="1013513384"/>
                  </a:ext>
                </a:extLst>
              </a:tr>
              <a:tr h="383014">
                <a:tc>
                  <a:txBody>
                    <a:bodyPr/>
                    <a:lstStyle/>
                    <a:p>
                      <a:r>
                        <a:rPr lang="en-US" dirty="0"/>
                        <a:t>Tree basal area</a:t>
                      </a:r>
                    </a:p>
                  </a:txBody>
                  <a:tcPr/>
                </a:tc>
                <a:tc>
                  <a:txBody>
                    <a:bodyPr/>
                    <a:lstStyle/>
                    <a:p>
                      <a:r>
                        <a:rPr lang="en-US" dirty="0"/>
                        <a:t>BAL</a:t>
                      </a:r>
                    </a:p>
                  </a:txBody>
                  <a:tcPr/>
                </a:tc>
                <a:tc>
                  <a:txBody>
                    <a:bodyPr/>
                    <a:lstStyle/>
                    <a:p>
                      <a:r>
                        <a:rPr lang="en-US" dirty="0"/>
                        <a:t>Aspect</a:t>
                      </a:r>
                    </a:p>
                  </a:txBody>
                  <a:tcPr/>
                </a:tc>
                <a:tc>
                  <a:txBody>
                    <a:bodyPr/>
                    <a:lstStyle/>
                    <a:p>
                      <a:r>
                        <a:rPr lang="en-US" dirty="0"/>
                        <a:t>Purity of Larch</a:t>
                      </a:r>
                    </a:p>
                  </a:txBody>
                  <a:tcPr/>
                </a:tc>
                <a:extLst>
                  <a:ext uri="{0D108BD9-81ED-4DB2-BD59-A6C34878D82A}">
                    <a16:rowId xmlns:a16="http://schemas.microsoft.com/office/drawing/2014/main" val="2322435408"/>
                  </a:ext>
                </a:extLst>
              </a:tr>
              <a:tr h="661093">
                <a:tc>
                  <a:txBody>
                    <a:bodyPr/>
                    <a:lstStyle/>
                    <a:p>
                      <a:endParaRPr lang="en-US" dirty="0"/>
                    </a:p>
                  </a:txBody>
                  <a:tcPr/>
                </a:tc>
                <a:tc>
                  <a:txBody>
                    <a:bodyPr/>
                    <a:lstStyle/>
                    <a:p>
                      <a:r>
                        <a:rPr lang="en-US" dirty="0"/>
                        <a:t>TPH</a:t>
                      </a:r>
                    </a:p>
                  </a:txBody>
                  <a:tcPr/>
                </a:tc>
                <a:tc>
                  <a:txBody>
                    <a:bodyPr/>
                    <a:lstStyle/>
                    <a:p>
                      <a:r>
                        <a:rPr lang="en-US" dirty="0"/>
                        <a:t>Elevation</a:t>
                      </a:r>
                    </a:p>
                  </a:txBody>
                  <a:tcPr/>
                </a:tc>
                <a:tc>
                  <a:txBody>
                    <a:bodyPr/>
                    <a:lstStyle/>
                    <a:p>
                      <a:r>
                        <a:rPr lang="en-US" dirty="0"/>
                        <a:t>Shade intolerance</a:t>
                      </a:r>
                    </a:p>
                  </a:txBody>
                  <a:tcPr/>
                </a:tc>
                <a:extLst>
                  <a:ext uri="{0D108BD9-81ED-4DB2-BD59-A6C34878D82A}">
                    <a16:rowId xmlns:a16="http://schemas.microsoft.com/office/drawing/2014/main" val="516825198"/>
                  </a:ext>
                </a:extLst>
              </a:tr>
              <a:tr h="383014">
                <a:tc>
                  <a:txBody>
                    <a:bodyPr/>
                    <a:lstStyle/>
                    <a:p>
                      <a:endParaRPr lang="en-US"/>
                    </a:p>
                  </a:txBody>
                  <a:tcPr/>
                </a:tc>
                <a:tc>
                  <a:txBody>
                    <a:bodyPr/>
                    <a:lstStyle/>
                    <a:p>
                      <a:r>
                        <a:rPr lang="en-US" dirty="0"/>
                        <a:t>BAH</a:t>
                      </a:r>
                    </a:p>
                  </a:txBody>
                  <a:tcPr/>
                </a:tc>
                <a:tc>
                  <a:txBody>
                    <a:bodyPr/>
                    <a:lstStyle/>
                    <a:p>
                      <a:r>
                        <a:rPr lang="en-US" dirty="0"/>
                        <a:t>Site Index</a:t>
                      </a:r>
                    </a:p>
                  </a:txBody>
                  <a:tcPr/>
                </a:tc>
                <a:tc>
                  <a:txBody>
                    <a:bodyPr/>
                    <a:lstStyle/>
                    <a:p>
                      <a:endParaRPr lang="en-US"/>
                    </a:p>
                  </a:txBody>
                  <a:tcPr/>
                </a:tc>
                <a:extLst>
                  <a:ext uri="{0D108BD9-81ED-4DB2-BD59-A6C34878D82A}">
                    <a16:rowId xmlns:a16="http://schemas.microsoft.com/office/drawing/2014/main" val="1729276598"/>
                  </a:ext>
                </a:extLst>
              </a:tr>
              <a:tr h="383014">
                <a:tc>
                  <a:txBody>
                    <a:bodyPr/>
                    <a:lstStyle/>
                    <a:p>
                      <a:endParaRPr lang="en-US"/>
                    </a:p>
                  </a:txBody>
                  <a:tcPr/>
                </a:tc>
                <a:tc>
                  <a:txBody>
                    <a:bodyPr/>
                    <a:lstStyle/>
                    <a:p>
                      <a:endParaRPr lang="en-US" dirty="0"/>
                    </a:p>
                  </a:txBody>
                  <a:tcPr/>
                </a:tc>
                <a:tc>
                  <a:txBody>
                    <a:bodyPr/>
                    <a:lstStyle/>
                    <a:p>
                      <a:r>
                        <a:rPr lang="en-US" dirty="0" err="1"/>
                        <a:t>Heatload</a:t>
                      </a:r>
                      <a:endParaRPr lang="en-US" dirty="0"/>
                    </a:p>
                  </a:txBody>
                  <a:tcPr/>
                </a:tc>
                <a:tc>
                  <a:txBody>
                    <a:bodyPr/>
                    <a:lstStyle/>
                    <a:p>
                      <a:endParaRPr lang="en-US" dirty="0"/>
                    </a:p>
                  </a:txBody>
                  <a:tcPr/>
                </a:tc>
                <a:extLst>
                  <a:ext uri="{0D108BD9-81ED-4DB2-BD59-A6C34878D82A}">
                    <a16:rowId xmlns:a16="http://schemas.microsoft.com/office/drawing/2014/main" val="1261521258"/>
                  </a:ext>
                </a:extLst>
              </a:tr>
              <a:tr h="383014">
                <a:tc>
                  <a:txBody>
                    <a:bodyPr/>
                    <a:lstStyle/>
                    <a:p>
                      <a:endParaRPr lang="en-US"/>
                    </a:p>
                  </a:txBody>
                  <a:tcPr/>
                </a:tc>
                <a:tc>
                  <a:txBody>
                    <a:bodyPr/>
                    <a:lstStyle/>
                    <a:p>
                      <a:endParaRPr lang="en-US"/>
                    </a:p>
                  </a:txBody>
                  <a:tcPr/>
                </a:tc>
                <a:tc>
                  <a:txBody>
                    <a:bodyPr/>
                    <a:lstStyle/>
                    <a:p>
                      <a:r>
                        <a:rPr lang="en-US" dirty="0"/>
                        <a:t>Stand-intercept</a:t>
                      </a:r>
                    </a:p>
                  </a:txBody>
                  <a:tcPr/>
                </a:tc>
                <a:tc>
                  <a:txBody>
                    <a:bodyPr/>
                    <a:lstStyle/>
                    <a:p>
                      <a:endParaRPr lang="en-US" dirty="0"/>
                    </a:p>
                  </a:txBody>
                  <a:tcPr/>
                </a:tc>
                <a:extLst>
                  <a:ext uri="{0D108BD9-81ED-4DB2-BD59-A6C34878D82A}">
                    <a16:rowId xmlns:a16="http://schemas.microsoft.com/office/drawing/2014/main" val="1030127741"/>
                  </a:ext>
                </a:extLst>
              </a:tr>
            </a:tbl>
          </a:graphicData>
        </a:graphic>
      </p:graphicFrame>
    </p:spTree>
    <p:extLst>
      <p:ext uri="{BB962C8B-B14F-4D97-AF65-F5344CB8AC3E}">
        <p14:creationId xmlns:p14="http://schemas.microsoft.com/office/powerpoint/2010/main" val="1766789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45E50-4730-4BC5-9594-24E2A4B13D65}"/>
              </a:ext>
            </a:extLst>
          </p:cNvPr>
          <p:cNvSpPr>
            <a:spLocks noGrp="1"/>
          </p:cNvSpPr>
          <p:nvPr>
            <p:ph type="title"/>
          </p:nvPr>
        </p:nvSpPr>
        <p:spPr/>
        <p:txBody>
          <a:bodyPr/>
          <a:lstStyle/>
          <a:p>
            <a:r>
              <a:rPr lang="en-US" dirty="0"/>
              <a:t>Methods: BAI GAM</a:t>
            </a:r>
          </a:p>
        </p:txBody>
      </p:sp>
      <p:sp>
        <p:nvSpPr>
          <p:cNvPr id="3" name="Content Placeholder 2">
            <a:extLst>
              <a:ext uri="{FF2B5EF4-FFF2-40B4-BE49-F238E27FC236}">
                <a16:creationId xmlns:a16="http://schemas.microsoft.com/office/drawing/2014/main" id="{8612FE46-F5A7-4FB4-A5CE-C9B2841141D9}"/>
              </a:ext>
            </a:extLst>
          </p:cNvPr>
          <p:cNvSpPr>
            <a:spLocks noGrp="1"/>
          </p:cNvSpPr>
          <p:nvPr>
            <p:ph idx="1"/>
          </p:nvPr>
        </p:nvSpPr>
        <p:spPr>
          <a:xfrm>
            <a:off x="1261872" y="1828800"/>
            <a:ext cx="9692640" cy="2523281"/>
          </a:xfrm>
        </p:spPr>
        <p:txBody>
          <a:bodyPr/>
          <a:lstStyle/>
          <a:p>
            <a:r>
              <a:rPr lang="en-US" dirty="0"/>
              <a:t>Modeling BAI to determine if/how species-mix alters growth</a:t>
            </a:r>
          </a:p>
          <a:p>
            <a:r>
              <a:rPr lang="en-US" dirty="0"/>
              <a:t>Using Generalized Additive Modeling (GAM)</a:t>
            </a:r>
          </a:p>
          <a:p>
            <a:pPr lvl="1"/>
            <a:r>
              <a:rPr lang="en-US" dirty="0"/>
              <a:t>Using RMSE for model selection</a:t>
            </a:r>
          </a:p>
          <a:p>
            <a:r>
              <a:rPr lang="en-US" dirty="0"/>
              <a:t>Construct base-model in iterations: variable group-by-variable group</a:t>
            </a:r>
          </a:p>
          <a:p>
            <a:pPr lvl="1"/>
            <a:r>
              <a:rPr lang="en-US" dirty="0"/>
              <a:t>Size, Site, Density &amp; Competition (tree-variables, plot variables)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5FD397-1599-40DB-B567-07F4CF8198FC}"/>
                  </a:ext>
                </a:extLst>
              </p:cNvPr>
              <p:cNvSpPr txBox="1"/>
              <p:nvPr/>
            </p:nvSpPr>
            <p:spPr>
              <a:xfrm>
                <a:off x="1041139" y="4352081"/>
                <a:ext cx="9888989" cy="646331"/>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4</m:t>
                          </m:r>
                        </m:sub>
                      </m:sSub>
                      <m:r>
                        <a:rPr lang="en-US" sz="2400" i="1">
                          <a:latin typeface="Cambria Math" panose="02040503050406030204" pitchFamily="18" charset="0"/>
                        </a:rPr>
                        <m:t>(</m:t>
                      </m:r>
                      <m:r>
                        <a:rPr lang="en-US" sz="2400" i="1">
                          <a:latin typeface="Cambria Math" panose="02040503050406030204" pitchFamily="18" charset="0"/>
                        </a:rPr>
                        <m:t>𝑆𝑝𝑒𝑐𝑖𝑒𝑠</m:t>
                      </m:r>
                      <m:r>
                        <a:rPr lang="en-US" sz="2400" i="1">
                          <a:latin typeface="Cambria Math" panose="02040503050406030204" pitchFamily="18" charset="0"/>
                        </a:rPr>
                        <m:t>−</m:t>
                      </m:r>
                      <m:r>
                        <a:rPr lang="en-US" sz="2400" i="1">
                          <a:latin typeface="Cambria Math" panose="02040503050406030204" pitchFamily="18" charset="0"/>
                        </a:rPr>
                        <m:t>𝑀𝑖𝑥𝑖𝑛𝑔</m:t>
                      </m:r>
                      <m:r>
                        <a:rPr lang="en-US" sz="2400" i="1">
                          <a:latin typeface="Cambria Math" panose="02040503050406030204" pitchFamily="18" charset="0"/>
                        </a:rPr>
                        <m:t>)</m:t>
                      </m:r>
                    </m:oMath>
                  </m:oMathPara>
                </a14:m>
                <a:endParaRPr lang="en-US" sz="2400" dirty="0"/>
              </a:p>
              <a:p>
                <a:endParaRPr lang="en-US" dirty="0"/>
              </a:p>
            </p:txBody>
          </p:sp>
        </mc:Choice>
        <mc:Fallback xmlns="">
          <p:sp>
            <p:nvSpPr>
              <p:cNvPr id="4" name="TextBox 3">
                <a:extLst>
                  <a:ext uri="{FF2B5EF4-FFF2-40B4-BE49-F238E27FC236}">
                    <a16:creationId xmlns:a16="http://schemas.microsoft.com/office/drawing/2014/main" id="{C65FD397-1599-40DB-B567-07F4CF8198FC}"/>
                  </a:ext>
                </a:extLst>
              </p:cNvPr>
              <p:cNvSpPr txBox="1">
                <a:spLocks noRot="1" noChangeAspect="1" noMove="1" noResize="1" noEditPoints="1" noAdjustHandles="1" noChangeArrowheads="1" noChangeShapeType="1" noTextEdit="1"/>
              </p:cNvSpPr>
              <p:nvPr/>
            </p:nvSpPr>
            <p:spPr>
              <a:xfrm>
                <a:off x="1041139" y="4352081"/>
                <a:ext cx="9888989" cy="646331"/>
              </a:xfrm>
              <a:prstGeom prst="rect">
                <a:avLst/>
              </a:prstGeom>
              <a:blipFill>
                <a:blip r:embed="rId3"/>
                <a:stretch>
                  <a:fillRect l="-185" r="-555"/>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61A794A8-BC0C-437B-AF57-C74DC261EB0A}"/>
              </a:ext>
            </a:extLst>
          </p:cNvPr>
          <p:cNvSpPr/>
          <p:nvPr/>
        </p:nvSpPr>
        <p:spPr>
          <a:xfrm rot="5400000">
            <a:off x="3987326" y="2052226"/>
            <a:ext cx="750591" cy="6642966"/>
          </a:xfrm>
          <a:prstGeom prst="rightBrace">
            <a:avLst>
              <a:gd name="adj1" fmla="val 9844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5B26A72-F53D-45DA-BD93-21490BE5F9AF}"/>
              </a:ext>
            </a:extLst>
          </p:cNvPr>
          <p:cNvSpPr txBox="1"/>
          <p:nvPr/>
        </p:nvSpPr>
        <p:spPr>
          <a:xfrm>
            <a:off x="3771180" y="5749005"/>
            <a:ext cx="1489752" cy="369332"/>
          </a:xfrm>
          <a:prstGeom prst="rect">
            <a:avLst/>
          </a:prstGeom>
          <a:noFill/>
        </p:spPr>
        <p:txBody>
          <a:bodyPr wrap="square" rtlCol="0">
            <a:spAutoFit/>
          </a:bodyPr>
          <a:lstStyle/>
          <a:p>
            <a:r>
              <a:rPr lang="en-US" dirty="0"/>
              <a:t>Base model</a:t>
            </a:r>
          </a:p>
        </p:txBody>
      </p:sp>
    </p:spTree>
    <p:extLst>
      <p:ext uri="{BB962C8B-B14F-4D97-AF65-F5344CB8AC3E}">
        <p14:creationId xmlns:p14="http://schemas.microsoft.com/office/powerpoint/2010/main" val="1937254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dirty="0"/>
              <a:t>Describe how W. Larch growth varies with tree size, competition, density, and site productivity.</a:t>
            </a:r>
          </a:p>
          <a:p>
            <a:pPr marL="457200" indent="-457200">
              <a:buFont typeface="+mj-lt"/>
              <a:buAutoNum type="arabicPeriod"/>
            </a:pPr>
            <a:r>
              <a:rPr lang="en-US" sz="2400" dirty="0"/>
              <a:t>Identify if these effects on growth differ between mixtures and pure larch conditions</a:t>
            </a:r>
          </a:p>
          <a:p>
            <a:pPr marL="457200" indent="-457200">
              <a:buFont typeface="+mj-lt"/>
              <a:buAutoNum type="arabicPeriod"/>
            </a:pPr>
            <a:r>
              <a:rPr lang="en-US" sz="2400" dirty="0"/>
              <a:t>Compare different measures of species-mixing as predictors of growth</a:t>
            </a:r>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647164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27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5"/>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347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4F7C28E-90DE-417A-8522-A7E77D11AEE6}"/>
              </a:ext>
            </a:extLst>
          </p:cNvPr>
          <p:cNvPicPr>
            <a:picLocks noChangeAspect="1"/>
          </p:cNvPicPr>
          <p:nvPr/>
        </p:nvPicPr>
        <p:blipFill>
          <a:blip r:embed="rId5"/>
          <a:stretch>
            <a:fillRect/>
          </a:stretch>
        </p:blipFill>
        <p:spPr>
          <a:xfrm>
            <a:off x="5529242" y="1521854"/>
            <a:ext cx="5759889" cy="2924640"/>
          </a:xfrm>
          <a:prstGeom prst="rect">
            <a:avLst/>
          </a:prstGeom>
          <a:ln>
            <a:solidFill>
              <a:schemeClr val="tx1"/>
            </a:solidFill>
          </a:ln>
        </p:spPr>
      </p:pic>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6"/>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DA17D6-E70E-4076-9ED0-F7EA95D36BD3}"/>
              </a:ext>
            </a:extLst>
          </p:cNvPr>
          <p:cNvCxnSpPr>
            <a:cxnSpLocks/>
          </p:cNvCxnSpPr>
          <p:nvPr/>
        </p:nvCxnSpPr>
        <p:spPr>
          <a:xfrm flipV="1">
            <a:off x="4412019" y="3499092"/>
            <a:ext cx="1050678" cy="66437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95334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458</TotalTime>
  <Words>10101</Words>
  <Application>Microsoft Office PowerPoint</Application>
  <PresentationFormat>Widescreen</PresentationFormat>
  <Paragraphs>919</Paragraphs>
  <Slides>56</Slides>
  <Notes>56</Notes>
  <HiddenSlides>19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Cambria Math</vt:lpstr>
      <vt:lpstr>Century Schoolbook</vt:lpstr>
      <vt:lpstr>Wingdings</vt:lpstr>
      <vt:lpstr>Wingdings 2</vt:lpstr>
      <vt:lpstr>View</vt:lpstr>
      <vt:lpstr>Evaluating the effects of forest community composition on western larch growth</vt:lpstr>
      <vt:lpstr>Larix occidentalis – Western larch</vt:lpstr>
      <vt:lpstr>Larix occidentalis – Western larch</vt:lpstr>
      <vt:lpstr>PowerPoint Presentation</vt:lpstr>
      <vt:lpstr>Questions</vt:lpstr>
      <vt:lpstr>Objectives</vt:lpstr>
      <vt:lpstr>Tree growth data</vt:lpstr>
      <vt:lpstr>Tree growth data</vt:lpstr>
      <vt:lpstr>Tree growth data</vt:lpstr>
      <vt:lpstr>Tree growth data</vt:lpstr>
      <vt:lpstr>Objectives</vt:lpstr>
      <vt:lpstr>Growth effects</vt:lpstr>
      <vt:lpstr>PowerPoint Presentation</vt:lpstr>
      <vt:lpstr>Characterizing growth</vt:lpstr>
      <vt:lpstr>PowerPoint Presentation</vt:lpstr>
      <vt:lpstr>PowerPoint Presentation</vt:lpstr>
      <vt:lpstr>Characterizing growth</vt:lpstr>
      <vt:lpstr>Characterizing growth</vt:lpstr>
      <vt:lpstr>Characterizing growth</vt:lpstr>
      <vt:lpstr>Characterizing growth</vt:lpstr>
      <vt:lpstr>Characterizing growth</vt:lpstr>
      <vt:lpstr>Characterizing growth</vt:lpstr>
      <vt:lpstr>Characterizing growth</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vt:lpstr>
      <vt:lpstr>Objectives</vt:lpstr>
      <vt:lpstr>PowerPoint Presentation</vt:lpstr>
      <vt:lpstr>PowerPoint Presentation</vt:lpstr>
      <vt:lpstr>PowerPoint Presentation</vt:lpstr>
      <vt:lpstr>PowerPoint Presentation</vt:lpstr>
      <vt:lpstr>PowerPoint Presentation</vt:lpstr>
      <vt:lpstr>Objectives</vt:lpstr>
      <vt:lpstr>PowerPoint Presentation</vt:lpstr>
      <vt:lpstr>Moving forward</vt:lpstr>
      <vt:lpstr>Acknowledgements</vt:lpstr>
      <vt:lpstr>Conclusions – summary</vt:lpstr>
      <vt:lpstr>PowerPoint Presentation</vt:lpstr>
      <vt:lpstr>Objectives</vt:lpstr>
      <vt:lpstr>Identifying a growth model</vt:lpstr>
      <vt:lpstr>Identifying a growth model</vt:lpstr>
      <vt:lpstr>Identifying a growth model</vt:lpstr>
      <vt:lpstr>Identifying a growth model</vt:lpstr>
      <vt:lpstr>Methods: BAI GAM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effects of forest community composition on western larch growth</dc:title>
  <dc:creator>Christian Mercado</dc:creator>
  <cp:lastModifiedBy>Mercado, Christian</cp:lastModifiedBy>
  <cp:revision>136</cp:revision>
  <cp:lastPrinted>2022-09-14T22:29:05Z</cp:lastPrinted>
  <dcterms:created xsi:type="dcterms:W3CDTF">2022-09-03T20:45:28Z</dcterms:created>
  <dcterms:modified xsi:type="dcterms:W3CDTF">2022-09-15T00:53:03Z</dcterms:modified>
</cp:coreProperties>
</file>